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81"/>
  </p:notesMasterIdLst>
  <p:sldIdLst>
    <p:sldId id="262" r:id="rId2"/>
    <p:sldId id="365" r:id="rId3"/>
    <p:sldId id="366" r:id="rId4"/>
    <p:sldId id="367" r:id="rId5"/>
    <p:sldId id="368" r:id="rId6"/>
    <p:sldId id="369" r:id="rId7"/>
    <p:sldId id="370" r:id="rId8"/>
    <p:sldId id="371" r:id="rId9"/>
    <p:sldId id="372" r:id="rId10"/>
    <p:sldId id="373" r:id="rId11"/>
    <p:sldId id="374" r:id="rId12"/>
    <p:sldId id="375" r:id="rId13"/>
    <p:sldId id="376" r:id="rId14"/>
    <p:sldId id="381" r:id="rId15"/>
    <p:sldId id="382" r:id="rId16"/>
    <p:sldId id="377" r:id="rId17"/>
    <p:sldId id="378" r:id="rId18"/>
    <p:sldId id="379" r:id="rId19"/>
    <p:sldId id="325" r:id="rId20"/>
    <p:sldId id="326" r:id="rId21"/>
    <p:sldId id="327" r:id="rId22"/>
    <p:sldId id="328" r:id="rId23"/>
    <p:sldId id="329" r:id="rId24"/>
    <p:sldId id="331" r:id="rId25"/>
    <p:sldId id="332" r:id="rId26"/>
    <p:sldId id="330" r:id="rId27"/>
    <p:sldId id="333" r:id="rId28"/>
    <p:sldId id="380" r:id="rId29"/>
    <p:sldId id="334" r:id="rId30"/>
    <p:sldId id="335" r:id="rId31"/>
    <p:sldId id="352" r:id="rId32"/>
    <p:sldId id="351" r:id="rId33"/>
    <p:sldId id="336" r:id="rId34"/>
    <p:sldId id="337" r:id="rId35"/>
    <p:sldId id="339" r:id="rId36"/>
    <p:sldId id="340" r:id="rId37"/>
    <p:sldId id="338" r:id="rId38"/>
    <p:sldId id="341" r:id="rId39"/>
    <p:sldId id="323" r:id="rId40"/>
    <p:sldId id="342" r:id="rId41"/>
    <p:sldId id="345" r:id="rId42"/>
    <p:sldId id="346" r:id="rId43"/>
    <p:sldId id="343" r:id="rId44"/>
    <p:sldId id="344" r:id="rId45"/>
    <p:sldId id="324" r:id="rId46"/>
    <p:sldId id="347" r:id="rId47"/>
    <p:sldId id="348" r:id="rId48"/>
    <p:sldId id="266" r:id="rId49"/>
    <p:sldId id="354" r:id="rId50"/>
    <p:sldId id="355" r:id="rId51"/>
    <p:sldId id="356" r:id="rId52"/>
    <p:sldId id="357" r:id="rId53"/>
    <p:sldId id="358" r:id="rId54"/>
    <p:sldId id="359" r:id="rId55"/>
    <p:sldId id="360" r:id="rId56"/>
    <p:sldId id="361" r:id="rId57"/>
    <p:sldId id="363" r:id="rId58"/>
    <p:sldId id="364" r:id="rId59"/>
    <p:sldId id="271" r:id="rId60"/>
    <p:sldId id="388" r:id="rId61"/>
    <p:sldId id="389" r:id="rId62"/>
    <p:sldId id="383" r:id="rId63"/>
    <p:sldId id="384" r:id="rId64"/>
    <p:sldId id="385" r:id="rId65"/>
    <p:sldId id="386" r:id="rId66"/>
    <p:sldId id="390" r:id="rId67"/>
    <p:sldId id="391" r:id="rId68"/>
    <p:sldId id="392" r:id="rId69"/>
    <p:sldId id="393" r:id="rId70"/>
    <p:sldId id="394" r:id="rId71"/>
    <p:sldId id="395" r:id="rId72"/>
    <p:sldId id="396" r:id="rId73"/>
    <p:sldId id="398" r:id="rId74"/>
    <p:sldId id="399" r:id="rId75"/>
    <p:sldId id="400" r:id="rId76"/>
    <p:sldId id="401" r:id="rId77"/>
    <p:sldId id="402" r:id="rId78"/>
    <p:sldId id="304" r:id="rId79"/>
    <p:sldId id="305" r:id="rId8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86"/>
    <p:restoredTop sz="94631"/>
  </p:normalViewPr>
  <p:slideViewPr>
    <p:cSldViewPr snapToGrid="0" snapToObjects="1">
      <p:cViewPr>
        <p:scale>
          <a:sx n="95" d="100"/>
          <a:sy n="95" d="100"/>
        </p:scale>
        <p:origin x="56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notesMaster" Target="notesMasters/notesMaster1.xml"/><Relationship Id="rId82" Type="http://schemas.openxmlformats.org/officeDocument/2006/relationships/presProps" Target="presProps.xml"/><Relationship Id="rId83" Type="http://schemas.openxmlformats.org/officeDocument/2006/relationships/viewProps" Target="viewProps.xml"/><Relationship Id="rId84" Type="http://schemas.openxmlformats.org/officeDocument/2006/relationships/theme" Target="theme/theme1.xml"/><Relationship Id="rId85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FD9CB-4A92-F546-B771-54FD0AAB9887}" type="datetimeFigureOut">
              <a:rPr lang="en-US" smtClean="0"/>
              <a:t>6/29/19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D15D6-69BC-2540-BFDD-DAE2E8F0C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4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6/29/19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6/29/19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6/29/19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m.wikipedia.org/wiki/Windows-1252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en.wikipedia.org/wiki/ISO/IEC_8859-1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SO_8859-3" TargetMode="External"/><Relationship Id="rId4" Type="http://schemas.openxmlformats.org/officeDocument/2006/relationships/hyperlink" Target="https://en.wikipedia.org/wiki/ISO_8859-5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en.wikipedia.org/wiki/ISO_8859-2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glossary.html#term-text-encoding" TargetMode="External"/><Relationship Id="rId4" Type="http://schemas.openxmlformats.org/officeDocument/2006/relationships/hyperlink" Target="https://docs.python.org/3/library/codecs.html#module-codecs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ocs.python.org/3/library/locale.html#locale.getpreferredencoding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en.wikipedia.org/wiki/Function_(mathematics)" TargetMode="External"/><Relationship Id="rId3" Type="http://schemas.openxmlformats.org/officeDocument/2006/relationships/hyperlink" Target="https://en.wikipedia.org/wiki/Data_(computing)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en.wikipedia.org/wiki/Regular_expression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http://xkcd.com/208/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xkcd.com/208/" TargetMode="Externa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79" y="1320319"/>
            <a:ext cx="10515600" cy="4125951"/>
          </a:xfrm>
        </p:spPr>
        <p:txBody>
          <a:bodyPr/>
          <a:lstStyle/>
          <a:p>
            <a:r>
              <a:rPr lang="en-US" dirty="0" smtClean="0"/>
              <a:t>Text in Databases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Charles Severance</a:t>
            </a:r>
            <a:br>
              <a:rPr lang="en-US" sz="4000" dirty="0" smtClean="0"/>
            </a:br>
            <a:r>
              <a:rPr lang="en-US" sz="1800" dirty="0" smtClean="0"/>
              <a:t>www.pg4e.com/lectures/04-Text.sql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65709" y="5436205"/>
            <a:ext cx="5695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www.postgresql.org</a:t>
            </a:r>
            <a:r>
              <a:rPr lang="en-US" dirty="0"/>
              <a:t>/docs/11/functions-</a:t>
            </a:r>
            <a:r>
              <a:rPr lang="en-US" dirty="0" err="1"/>
              <a:t>string.html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709" y="330559"/>
            <a:ext cx="8706138" cy="48935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0"/>
          <a:stretch/>
        </p:blipFill>
        <p:spPr>
          <a:xfrm>
            <a:off x="1429165" y="1075765"/>
            <a:ext cx="8606119" cy="413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971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1635" y="578223"/>
            <a:ext cx="625042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endParaRPr lang="mr-IN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INDEX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textfun_b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(content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69895" y="3213847"/>
            <a:ext cx="102483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=&gt; SELECT 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('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'), 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('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');</a:t>
            </a:r>
          </a:p>
          <a:p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------------------+-----------------</a:t>
            </a:r>
          </a:p>
          <a:p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                0 |            </a:t>
            </a:r>
            <a:r>
              <a:rPr lang="de-DE" b="1" dirty="0" smtClean="0">
                <a:latin typeface="Courier" charset="0"/>
                <a:ea typeface="Courier" charset="0"/>
                <a:cs typeface="Courier" charset="0"/>
              </a:rPr>
              <a:t>8192</a:t>
            </a:r>
            <a:endParaRPr lang="de-DE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7740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87505" y="2382605"/>
            <a:ext cx="680186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INSERT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INTO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(content)</a:t>
            </a: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CASE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(random() &lt; 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0.5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THEN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https://</a:t>
            </a:r>
            <a:r>
              <a:rPr lang="en-US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www.pg4e.com/neon/</a:t>
            </a:r>
            <a:r>
              <a:rPr lang="en-US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mr-IN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ELSE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http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://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www.pg4e.com/</a:t>
            </a:r>
            <a:r>
              <a:rPr lang="en-US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LEMONS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mr-IN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endParaRPr lang="mr-IN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mr-IN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END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|| </a:t>
            </a:r>
            <a:r>
              <a:rPr lang="mr-IN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generate_series</a:t>
            </a:r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10</a:t>
            </a:r>
            <a:r>
              <a:rPr lang="en-US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00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00</a:t>
            </a:r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20</a:t>
            </a:r>
            <a:r>
              <a:rPr lang="en-US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00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00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81635" y="4329953"/>
            <a:ext cx="102483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=&gt; SELECT 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('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'), 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('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');</a:t>
            </a:r>
          </a:p>
          <a:p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------------------+-----------------</a:t>
            </a:r>
          </a:p>
          <a:p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           </a:t>
            </a:r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6832128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|          </a:t>
            </a:r>
            <a:r>
              <a:rPr lang="cs-CZ" b="1" dirty="0">
                <a:latin typeface="Courier" charset="0"/>
                <a:ea typeface="Courier" charset="0"/>
                <a:cs typeface="Courier" charset="0"/>
              </a:rPr>
              <a:t>8585216</a:t>
            </a:r>
            <a:endParaRPr lang="de-DE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81635" y="712257"/>
            <a:ext cx="102483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=&gt; SELECT 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('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'), 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('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');</a:t>
            </a:r>
          </a:p>
          <a:p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------------------+-----------------</a:t>
            </a:r>
          </a:p>
          <a:p>
            <a:r>
              <a:rPr lang="de-DE" b="1" dirty="0">
                <a:latin typeface="Courier" charset="0"/>
                <a:ea typeface="Courier" charset="0"/>
                <a:cs typeface="Courier" charset="0"/>
              </a:rPr>
              <a:t>                0 |            </a:t>
            </a:r>
            <a:r>
              <a:rPr lang="de-DE" b="1" dirty="0" smtClean="0">
                <a:latin typeface="Courier" charset="0"/>
                <a:ea typeface="Courier" charset="0"/>
                <a:cs typeface="Courier" charset="0"/>
              </a:rPr>
              <a:t>8192</a:t>
            </a:r>
            <a:endParaRPr lang="de-DE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514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81635" y="442793"/>
            <a:ext cx="10248318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content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LIMIT 5;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            content            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http://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www.pg4e.com/LEMONS/100000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http://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www.pg4e.com/LEMONS/100001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https://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www.pg4e.com/neon/100002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http://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www.pg4e.com/LEMONS/100003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http://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www.pg4e.com/LEMONS/100004</a:t>
            </a:r>
          </a:p>
          <a:p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('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'),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('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');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------------------+-----------------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    6832128 |         5931008</a:t>
            </a:r>
          </a:p>
          <a:p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28091" y="4413111"/>
            <a:ext cx="680186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INSERT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INTO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(content)</a:t>
            </a: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CASE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(random() &lt; 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0.5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THEN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https://</a:t>
            </a:r>
            <a:r>
              <a:rPr lang="en-US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www.pg4e.com/neon/</a:t>
            </a:r>
            <a:r>
              <a:rPr lang="en-US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mr-IN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ELSE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http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://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www.pg4e.com/</a:t>
            </a:r>
            <a:r>
              <a:rPr lang="en-US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LEMONS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mr-IN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endParaRPr lang="mr-IN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mr-IN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END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|| </a:t>
            </a:r>
            <a:r>
              <a:rPr lang="mr-IN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generate_series</a:t>
            </a:r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10</a:t>
            </a:r>
            <a:r>
              <a:rPr lang="en-US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00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00</a:t>
            </a:r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20</a:t>
            </a:r>
            <a:r>
              <a:rPr lang="en-US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00</a:t>
            </a:r>
            <a:r>
              <a:rPr lang="mr-IN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00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07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Functions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7195" y="1855694"/>
            <a:ext cx="10649069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content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content </a:t>
            </a:r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LIKE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%150000%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de-DE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 https://www.pg4e.com/</a:t>
            </a:r>
            <a:r>
              <a:rPr lang="de-DE" sz="2000" b="1" dirty="0" err="1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neon</a:t>
            </a:r>
            <a:r>
              <a:rPr lang="de-DE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/150000</a:t>
            </a:r>
            <a:endParaRPr lang="de-DE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upper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de-DE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de-DE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LIKE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de-DE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%150000%</a:t>
            </a:r>
            <a:r>
              <a:rPr lang="de-DE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mr-IN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 HTTPS://WWW.PG4E.COM/NEON/150000</a:t>
            </a:r>
            <a:endParaRPr lang="mr-IN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lower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(content)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content </a:t>
            </a:r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LIKE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%150000%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de-DE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 https://www.pg4e.com/</a:t>
            </a:r>
            <a:r>
              <a:rPr lang="de-DE" sz="2000" b="1" dirty="0" err="1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neon</a:t>
            </a:r>
            <a:r>
              <a:rPr lang="de-DE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/150000</a:t>
            </a:r>
            <a:endParaRPr lang="de-DE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 err="1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right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de-DE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de-DE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de-DE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LIKE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de-DE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%150000%</a:t>
            </a:r>
            <a:r>
              <a:rPr lang="de-DE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de-DE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mr-IN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-- 0000</a:t>
            </a:r>
            <a:endParaRPr lang="mr-IN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left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(content, 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content </a:t>
            </a:r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LIKE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%150000%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http</a:t>
            </a:r>
            <a:endParaRPr lang="en-US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829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Moar</a:t>
            </a:r>
            <a:r>
              <a:rPr lang="en-US" dirty="0" smtClean="0"/>
              <a:t> Text Functions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7195" y="1855694"/>
            <a:ext cx="941796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content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content </a:t>
            </a:r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LIKE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%150000%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de-DE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 https://www.pg4e.com/</a:t>
            </a:r>
            <a:r>
              <a:rPr lang="de-DE" sz="2000" b="1" dirty="0" err="1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neon</a:t>
            </a:r>
            <a:r>
              <a:rPr lang="de-DE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/150000</a:t>
            </a:r>
            <a:endParaRPr lang="de-DE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strpos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(content,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ttps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://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-- 2</a:t>
            </a:r>
            <a:endParaRPr lang="mr-IN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substr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(content, 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2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</a:t>
            </a:r>
            <a:r>
              <a:rPr lang="mr-IN" sz="2000" b="1" dirty="0" err="1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ttps</a:t>
            </a:r>
            <a:endParaRPr lang="mr-IN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split_part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(content,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</a:t>
            </a:r>
            <a:r>
              <a:rPr lang="mr-IN" sz="2000" b="1" dirty="0" err="1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neon</a:t>
            </a:r>
            <a:endParaRPr lang="mr-IN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translate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(content,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th.p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TH!P_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20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2000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 HTTPs:__www!Pg4e!com_neon_150000</a:t>
            </a:r>
            <a:endParaRPr lang="en-US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944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65122" y="1237128"/>
            <a:ext cx="1055288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00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explain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analyze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SELECT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FROM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WHERE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LIKE </a:t>
            </a:r>
            <a:r>
              <a:rPr lang="pl-PL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pl-PL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racing</a:t>
            </a:r>
            <a:r>
              <a:rPr lang="pl-PL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%';</a:t>
            </a:r>
          </a:p>
          <a:p>
            <a:r>
              <a:rPr lang="en-U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Index Only Scan using 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textfun_b</a:t>
            </a:r>
            <a:r>
              <a:rPr lang="en-U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on 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Index Cond: </a:t>
            </a:r>
            <a:r>
              <a:rPr lang="en-US" sz="1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((content &gt;= 'racing'::text) AND (content &lt; '</a:t>
            </a:r>
            <a:r>
              <a:rPr lang="en-US" sz="1600" b="1" dirty="0" err="1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racinh</a:t>
            </a:r>
            <a:r>
              <a:rPr lang="en-US" sz="1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'::text))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Filter: (content ~~ 'racing%'::text)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Heap Fetches: 0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Execution Time: </a:t>
            </a:r>
            <a:r>
              <a:rPr lang="en-U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0.011 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pl-PL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explain analyze SELECT content FROM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WHERE content LIKE </a:t>
            </a:r>
            <a:r>
              <a:rPr lang="en-US" sz="16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'%racing%'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1600" b="1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Seq</a:t>
            </a:r>
            <a:r>
              <a:rPr lang="en-US" sz="1600" b="1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Scan 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on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en-US" sz="1600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Filter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: (content ~~ '%racing%'::text)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Rows Removed by Filter: 100001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Execution 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Time: </a:t>
            </a:r>
            <a:r>
              <a:rPr lang="en-US" sz="16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10.271 </a:t>
            </a:r>
            <a:r>
              <a:rPr lang="en-US" sz="16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sz="1600" b="1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pl-PL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pl-PL" sz="1600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explain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analyze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SELECT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FROM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WHERE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sz="16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ILIKE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'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racing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%';</a:t>
            </a:r>
          </a:p>
          <a:p>
            <a:r>
              <a:rPr lang="en-US" sz="1600" b="1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Seq</a:t>
            </a:r>
            <a:r>
              <a:rPr lang="en-US" sz="1600" b="1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Scan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on </a:t>
            </a:r>
            <a:r>
              <a:rPr lang="en-US" sz="1600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Filter: (content ~~* 'racing%'::text)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Rows Removed by Filter: 100001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Execution 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Time: </a:t>
            </a:r>
            <a:r>
              <a:rPr lang="en-US" sz="16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29.958 </a:t>
            </a:r>
            <a:r>
              <a:rPr lang="en-US" sz="1600" b="1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sz="1600" b="1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B-Tree Index </a:t>
            </a:r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5979458" y="5195795"/>
            <a:ext cx="69700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INDEX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textfun_b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(content);</a:t>
            </a:r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795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38228" y="726140"/>
            <a:ext cx="10649069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explain analyze SELECT content FROM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WHERE content </a:t>
            </a:r>
            <a:endParaRPr lang="en-US" sz="2000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  LIKE 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'%150000</a:t>
            </a:r>
            <a:r>
              <a:rPr lang="en-US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%';</a:t>
            </a:r>
            <a:endParaRPr lang="en-US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Seq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Scan on </a:t>
            </a:r>
            <a:r>
              <a:rPr lang="en-US" sz="2000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endParaRPr lang="en-US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mr-IN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Filter</a:t>
            </a:r>
            <a:r>
              <a:rPr lang="mr-IN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: (</a:t>
            </a:r>
            <a:r>
              <a:rPr lang="mr-IN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mr-IN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~~ '%150000%'::</a:t>
            </a:r>
            <a:r>
              <a:rPr lang="mr-IN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  <a:r>
              <a:rPr lang="mr-IN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Rows Removed by Filter: 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100000</a:t>
            </a:r>
          </a:p>
          <a:p>
            <a:r>
              <a:rPr lang="en-US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Execution </a:t>
            </a:r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Time: 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14.923 </a:t>
            </a: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sz="2000" b="1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pl-PL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pl-PL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pl-PL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explain</a:t>
            </a:r>
            <a:r>
              <a:rPr lang="pl-PL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analyze</a:t>
            </a:r>
            <a:r>
              <a:rPr lang="pl-PL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SELECT </a:t>
            </a:r>
            <a:r>
              <a:rPr lang="pl-PL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pl-PL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FROM </a:t>
            </a:r>
            <a:r>
              <a:rPr lang="pl-PL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r>
              <a:rPr lang="pl-PL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WHERE </a:t>
            </a:r>
            <a:r>
              <a:rPr lang="pl-PL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pl-PL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pl-PL" sz="2000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pl-PL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LIKE </a:t>
            </a:r>
            <a:r>
              <a:rPr lang="pl-PL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'%150000%' </a:t>
            </a:r>
            <a:r>
              <a:rPr lang="pl-PL" sz="20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LIMIT 1</a:t>
            </a:r>
            <a:r>
              <a:rPr lang="pl-PL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Limit  (cost=0.00..208.40 rows=1 width=33)</a:t>
            </a:r>
          </a:p>
          <a:p>
            <a:r>
              <a:rPr lang="en-US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-&gt;  </a:t>
            </a:r>
            <a:r>
              <a:rPr lang="en-US" sz="2000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Seq</a:t>
            </a:r>
            <a:r>
              <a:rPr lang="en-US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Scan on </a:t>
            </a:r>
            <a:r>
              <a:rPr lang="en-US" sz="2000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textfun</a:t>
            </a:r>
            <a:endParaRPr lang="en-US" sz="2000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sz="20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mr-IN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Filter</a:t>
            </a:r>
            <a:r>
              <a:rPr lang="mr-IN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: (</a:t>
            </a:r>
            <a:r>
              <a:rPr lang="mr-IN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content</a:t>
            </a:r>
            <a:r>
              <a:rPr lang="mr-IN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~~ '%150000%'::</a:t>
            </a:r>
            <a:r>
              <a:rPr lang="mr-IN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  <a:r>
              <a:rPr lang="mr-IN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Rows Removed by Filter: </a:t>
            </a:r>
            <a:r>
              <a:rPr lang="en-US" sz="20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50000</a:t>
            </a:r>
          </a:p>
          <a:p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Planning Time: 0.116 </a:t>
            </a:r>
            <a:r>
              <a:rPr lang="en-US" sz="20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sz="20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Execution Time: </a:t>
            </a:r>
            <a:r>
              <a:rPr lang="en-US" sz="20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8.732 </a:t>
            </a:r>
            <a:r>
              <a:rPr lang="en-US" sz="20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sz="20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495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56793" y="336175"/>
            <a:ext cx="9195146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discuss=&gt; explain analyze SELECT content FROM textfun </a:t>
            </a:r>
            <a:endParaRPr lang="is-IS" sz="16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discuss-&gt; WHERE </a:t>
            </a:r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content IN ('http://www.pg4e.com/neon/150000', </a:t>
            </a:r>
            <a:endParaRPr lang="is-IS" sz="16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diacuss-&gt; 'https</a:t>
            </a:r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://www.pg4e.com/neon/150000');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                                                      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Index Only Scan using textfun_b on </a:t>
            </a:r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textfun</a:t>
            </a:r>
            <a:endParaRPr lang="is-IS" sz="16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  Index Cond: </a:t>
            </a:r>
            <a:r>
              <a:rPr lang="is-I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(content = ANY ('{http://www.pg4e.com/neon/150000</a:t>
            </a:r>
            <a:r>
              <a:rPr lang="is-IS" sz="16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is-I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16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                        https</a:t>
            </a:r>
            <a:r>
              <a:rPr lang="is-I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://www.pg4e.com/neon/150000}'::text[]))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Execution Time: </a:t>
            </a:r>
            <a:r>
              <a:rPr lang="is-I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0.036 ms</a:t>
            </a:r>
          </a:p>
          <a:p>
            <a:endParaRPr lang="is-IS" sz="16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discuss=&gt; explain analyze SELECT content FROM textfun </a:t>
            </a:r>
            <a:endParaRPr lang="is-IS" sz="16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discuss-&gt; WHERE </a:t>
            </a:r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content </a:t>
            </a:r>
            <a:endParaRPr lang="is-IS" sz="16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discuss-&gt; IN </a:t>
            </a:r>
            <a:r>
              <a:rPr lang="is-IS" sz="16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(SELECT content FROM textfun WHERE content LIKE '%150000%')</a:t>
            </a:r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 Nested Loop</a:t>
            </a:r>
          </a:p>
          <a:p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   -&gt;  HashAggregate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        Group Key: textfun_1.content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        -&gt;  </a:t>
            </a:r>
            <a:r>
              <a:rPr lang="is-IS" sz="16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Seq Scan </a:t>
            </a:r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on textfun </a:t>
            </a:r>
            <a:r>
              <a:rPr lang="is-IS" sz="1600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textfun_1</a:t>
            </a:r>
            <a:endParaRPr lang="is-IS" sz="1600" b="1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              Filter: (content ~~ '%150000%'::text)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              </a:t>
            </a:r>
            <a:r>
              <a:rPr lang="is-IS" sz="16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Rows Removed by Filter: 100000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  -&gt;  Index Only Scan using textfun_b on </a:t>
            </a:r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textfun</a:t>
            </a:r>
            <a:endParaRPr lang="is-IS" sz="16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        Index Cond: (content = </a:t>
            </a:r>
            <a:r>
              <a:rPr lang="is-IS" sz="16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textfun_1</a:t>
            </a:r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.content)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Execution Time: </a:t>
            </a:r>
            <a:r>
              <a:rPr lang="is-IS" sz="16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14.302 </a:t>
            </a:r>
            <a:r>
              <a:rPr lang="is-IS" sz="1600" b="1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is-IS" sz="1600" b="1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0538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 Sets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/>
              <a:t>https://www.py4e.com/lessons/network</a:t>
            </a:r>
          </a:p>
        </p:txBody>
      </p:sp>
    </p:spTree>
    <p:extLst>
      <p:ext uri="{BB962C8B-B14F-4D97-AF65-F5344CB8AC3E}">
        <p14:creationId xmlns:p14="http://schemas.microsoft.com/office/powerpoint/2010/main" val="1429004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Generating Test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305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7"/>
            <a:ext cx="3708400" cy="4733318"/>
          </a:xfrm>
        </p:spPr>
        <p:txBody>
          <a:bodyPr/>
          <a:lstStyle/>
          <a:p>
            <a:r>
              <a:rPr lang="en-US" dirty="0" smtClean="0"/>
              <a:t>American Standard Code for </a:t>
            </a:r>
            <a:r>
              <a:rPr lang="en-US" smtClean="0"/>
              <a:t>Information Interchange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900" y="245857"/>
            <a:ext cx="6083299" cy="485880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838200" y="50668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/wiki/ASCII</a:t>
            </a:r>
          </a:p>
          <a:p>
            <a:r>
              <a:rPr lang="en-US" dirty="0"/>
              <a:t>http://</a:t>
            </a:r>
            <a:r>
              <a:rPr lang="en-US" dirty="0" err="1"/>
              <a:t>www.catonmat.net</a:t>
            </a:r>
            <a:r>
              <a:rPr lang="en-US" dirty="0"/>
              <a:t>/download/</a:t>
            </a:r>
            <a:r>
              <a:rPr lang="en-US" dirty="0" err="1"/>
              <a:t>ascii</a:t>
            </a:r>
            <a:r>
              <a:rPr lang="en-US" dirty="0"/>
              <a:t>-cheat-</a:t>
            </a:r>
            <a:r>
              <a:rPr lang="en-US" dirty="0" err="1"/>
              <a:t>sheet.png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88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Simple Strings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259190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"In the old days" - each </a:t>
            </a:r>
            <a:r>
              <a:rPr lang="en-US" sz="2400" dirty="0"/>
              <a:t>character is represented by a number between 0 and </a:t>
            </a:r>
            <a:r>
              <a:rPr lang="en-US" sz="2400" dirty="0" smtClean="0"/>
              <a:t>127 stored </a:t>
            </a:r>
            <a:r>
              <a:rPr lang="en-US" sz="2400" dirty="0"/>
              <a:t>in 8 bits of memory </a:t>
            </a:r>
          </a:p>
          <a:p>
            <a:r>
              <a:rPr lang="en-US" sz="2400" dirty="0"/>
              <a:t>We refer to "8 bits of memory as a "byte" of </a:t>
            </a:r>
            <a:r>
              <a:rPr lang="en-US" sz="2400" dirty="0" smtClean="0"/>
              <a:t>memory</a:t>
            </a:r>
          </a:p>
          <a:p>
            <a:r>
              <a:rPr lang="en-US" sz="2400" dirty="0" smtClean="0"/>
              <a:t>The </a:t>
            </a:r>
            <a:r>
              <a:rPr lang="en-US" sz="2400" dirty="0" err="1" smtClean="0"/>
              <a:t>ascii</a:t>
            </a:r>
            <a:r>
              <a:rPr lang="en-US" sz="2400" dirty="0" smtClean="0"/>
              <a:t>() function tells us the numeric value of a single ASCII character</a:t>
            </a:r>
          </a:p>
          <a:p>
            <a:r>
              <a:rPr lang="en-US" sz="2400" dirty="0" smtClean="0"/>
              <a:t>The </a:t>
            </a:r>
            <a:r>
              <a:rPr lang="en-US" sz="2400" dirty="0" err="1" smtClean="0"/>
              <a:t>chr</a:t>
            </a:r>
            <a:r>
              <a:rPr lang="en-US" sz="2400" dirty="0" smtClean="0"/>
              <a:t>() function maps from an integer to a character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406846" y="3981443"/>
            <a:ext cx="99469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select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('H'),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('e'),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('l'),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(72),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(42);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-------+-------+-------+-----+-----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72 |   101 |   108 | H   | *</a:t>
            </a:r>
          </a:p>
        </p:txBody>
      </p:sp>
    </p:spTree>
    <p:extLst>
      <p:ext uri="{BB962C8B-B14F-4D97-AF65-F5344CB8AC3E}">
        <p14:creationId xmlns:p14="http://schemas.microsoft.com/office/powerpoint/2010/main" val="11425345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720"/>
          <a:stretch/>
        </p:blipFill>
        <p:spPr>
          <a:xfrm>
            <a:off x="2995841" y="2199340"/>
            <a:ext cx="8582824" cy="33782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63946" y="730070"/>
            <a:ext cx="99469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select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('H'),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('e'),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('l'),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(72),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(42);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-------+-------+-------+-----+-----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72 |   101 |   108 | H   | *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63946" y="2702859"/>
            <a:ext cx="15419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 the 1960s and 1970s, we just assumed that one byte was one character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097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127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250300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To be "more international" they defined characters 128-255 but inconsistently</a:t>
            </a:r>
          </a:p>
          <a:p>
            <a:pPr lvl="1"/>
            <a:r>
              <a:rPr lang="en-US" sz="2400" dirty="0">
                <a:hlinkClick r:id="rId2"/>
              </a:rPr>
              <a:t>https://</a:t>
            </a:r>
            <a:r>
              <a:rPr lang="en-US" sz="2400" dirty="0" smtClean="0">
                <a:hlinkClick r:id="rId2"/>
              </a:rPr>
              <a:t>en.wikipedia.org/wiki/ISO/IEC_8859-1</a:t>
            </a:r>
            <a:r>
              <a:rPr lang="en-US" sz="2400" dirty="0" smtClean="0"/>
              <a:t> (latin1)</a:t>
            </a:r>
          </a:p>
          <a:p>
            <a:pPr lvl="1"/>
            <a:r>
              <a:rPr lang="en-US" sz="2400" dirty="0">
                <a:hlinkClick r:id="rId3"/>
              </a:rPr>
              <a:t>https://</a:t>
            </a:r>
            <a:r>
              <a:rPr lang="en-US" sz="2400" dirty="0" smtClean="0">
                <a:hlinkClick r:id="rId3"/>
              </a:rPr>
              <a:t>en.m.wikipedia.org/wiki/Windows-1252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508" y="3017900"/>
            <a:ext cx="6787587" cy="28853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638242" y="3107712"/>
            <a:ext cx="244213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Don't cut and paste code or text from PDFs </a:t>
            </a:r>
            <a:r>
              <a:rPr lang="en-US" sz="3200" dirty="0" smtClean="0">
                <a:solidFill>
                  <a:srgbClr val="FF0000"/>
                </a:solidFill>
                <a:sym typeface="Wingdings"/>
              </a:rPr>
              <a:t>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899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Overlapping character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needed more than 128 new characters globally so 128-255 could mean different things based on context</a:t>
            </a:r>
          </a:p>
          <a:p>
            <a:pPr lvl="1"/>
            <a:r>
              <a:rPr lang="en-US" dirty="0">
                <a:hlinkClick r:id="rId2" tooltip="ISO 8859-2"/>
              </a:rPr>
              <a:t>ISO 8859-2</a:t>
            </a:r>
            <a:r>
              <a:rPr lang="en-US" dirty="0"/>
              <a:t> for Eastern European languages </a:t>
            </a:r>
            <a:endParaRPr lang="en-US" dirty="0" smtClean="0"/>
          </a:p>
          <a:p>
            <a:pPr lvl="1"/>
            <a:r>
              <a:rPr lang="mr-IN" dirty="0">
                <a:hlinkClick r:id="rId3"/>
              </a:rPr>
              <a:t>ISO 8859-3</a:t>
            </a:r>
            <a:r>
              <a:rPr lang="en-US" dirty="0"/>
              <a:t> for Turkish, Maltese and </a:t>
            </a:r>
            <a:r>
              <a:rPr lang="en-US" dirty="0" smtClean="0"/>
              <a:t>Esperanto</a:t>
            </a:r>
          </a:p>
          <a:p>
            <a:pPr lvl="1"/>
            <a:r>
              <a:rPr lang="en-US" dirty="0">
                <a:hlinkClick r:id="rId4"/>
              </a:rPr>
              <a:t>ISO 8859-5</a:t>
            </a:r>
            <a:r>
              <a:rPr lang="en-US" dirty="0"/>
              <a:t> for Cyrillic </a:t>
            </a:r>
          </a:p>
          <a:p>
            <a:r>
              <a:rPr lang="en-US" dirty="0" smtClean="0"/>
              <a:t>But these were not self-documenting you needed to know the character set outside the data of the file ---- Confusion</a:t>
            </a:r>
          </a:p>
        </p:txBody>
      </p:sp>
    </p:spTree>
    <p:extLst>
      <p:ext uri="{BB962C8B-B14F-4D97-AF65-F5344CB8AC3E}">
        <p14:creationId xmlns:p14="http://schemas.microsoft.com/office/powerpoint/2010/main" val="1490561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Unicode </a:t>
            </a:r>
            <a:r>
              <a:rPr lang="mr-IN" dirty="0" smtClean="0"/>
              <a:t>–</a:t>
            </a:r>
            <a:r>
              <a:rPr lang="en-US" dirty="0" smtClean="0"/>
              <a:t> All Characters in One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Unicode is 32 / 21 bits (long story)</a:t>
            </a:r>
          </a:p>
          <a:p>
            <a:r>
              <a:rPr lang="is-IS" dirty="0" smtClean="0"/>
              <a:t>Unicode 12.1</a:t>
            </a:r>
          </a:p>
          <a:p>
            <a:pPr lvl="1"/>
            <a:r>
              <a:rPr lang="en-US" dirty="0" smtClean="0"/>
              <a:t>137,000 characters </a:t>
            </a:r>
          </a:p>
          <a:p>
            <a:pPr lvl="1"/>
            <a:r>
              <a:rPr lang="en-US" dirty="0" smtClean="0"/>
              <a:t>150 character sets</a:t>
            </a:r>
            <a:endParaRPr lang="is-IS" dirty="0" smtClean="0"/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735852" y="5060006"/>
            <a:ext cx="5617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List_of_Unicode_characters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32747" y="3761255"/>
            <a:ext cx="7669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(72),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(231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),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(20013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chr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-----+-----+-----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H   |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ç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  |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中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7741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94" y="440211"/>
            <a:ext cx="9351800" cy="5678588"/>
          </a:xfrm>
          <a:prstGeom prst="rect">
            <a:avLst/>
          </a:prstGeom>
        </p:spPr>
      </p:pic>
      <p:sp>
        <p:nvSpPr>
          <p:cNvPr id="6" name="TextBox 5" descr="http://unicode.org/charts/&#10;" title="Screen shot of http://unicode.org/charts/"/>
          <p:cNvSpPr txBox="1"/>
          <p:nvPr/>
        </p:nvSpPr>
        <p:spPr>
          <a:xfrm>
            <a:off x="7476564" y="1734671"/>
            <a:ext cx="2696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unicode.org</a:t>
            </a:r>
            <a:r>
              <a:rPr lang="en-US" dirty="0"/>
              <a:t>/charts</a:t>
            </a:r>
            <a:r>
              <a:rPr lang="en-US" dirty="0" smtClean="0"/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8346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 can't afford 32 bit characters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3110362"/>
          </a:xfrm>
        </p:spPr>
        <p:txBody>
          <a:bodyPr>
            <a:normAutofit/>
          </a:bodyPr>
          <a:lstStyle/>
          <a:p>
            <a:r>
              <a:rPr lang="en-US" dirty="0" smtClean="0"/>
              <a:t>UTF-8 is a compression scheme for Unicode</a:t>
            </a:r>
          </a:p>
          <a:p>
            <a:pPr lvl="1"/>
            <a:r>
              <a:rPr lang="en-US" dirty="0" smtClean="0"/>
              <a:t>Represents 21 bits in 8-32 bits</a:t>
            </a:r>
          </a:p>
          <a:p>
            <a:pPr lvl="1"/>
            <a:r>
              <a:rPr lang="en-US" dirty="0" smtClean="0"/>
              <a:t>0-128 are </a:t>
            </a:r>
            <a:br>
              <a:rPr lang="en-US" dirty="0" smtClean="0"/>
            </a:br>
            <a:r>
              <a:rPr lang="en-US" dirty="0" smtClean="0"/>
              <a:t>ASCII</a:t>
            </a:r>
          </a:p>
          <a:p>
            <a:pPr lvl="1"/>
            <a:r>
              <a:rPr lang="en-US" dirty="0" smtClean="0"/>
              <a:t>128-255 are </a:t>
            </a:r>
            <a:br>
              <a:rPr lang="en-US" dirty="0" smtClean="0"/>
            </a:br>
            <a:r>
              <a:rPr lang="en-US" dirty="0" smtClean="0"/>
              <a:t>signals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5328628"/>
            <a:ext cx="3570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/wiki/UTF-8</a:t>
            </a:r>
          </a:p>
        </p:txBody>
      </p:sp>
      <p:pic>
        <p:nvPicPr>
          <p:cNvPr id="5" name="Picture 4" title="Image from Wikipedia showing 1-4 byte format of UTF-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345" y="2944735"/>
            <a:ext cx="7273365" cy="203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3558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Space </a:t>
            </a:r>
            <a:r>
              <a:rPr lang="mr-IN" dirty="0" smtClean="0"/>
              <a:t>–</a:t>
            </a:r>
            <a:r>
              <a:rPr lang="en-US" dirty="0" smtClean="0"/>
              <a:t> the final frontier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76650" y="1976717"/>
            <a:ext cx="10238700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discuss=&gt; SELECT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char_length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('学习管理'),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octet_length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('学习管理'), </a:t>
            </a:r>
            <a:endParaRPr lang="en-US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discuss-&gt;  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bit_length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('学习管理'),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('学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');</a:t>
            </a:r>
          </a:p>
          <a:p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char_length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octet_length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bit_length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ascii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-------------+--------------+------------+-------</a:t>
            </a:r>
          </a:p>
          <a:p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           4 |           12 |         96 | 23398</a:t>
            </a:r>
          </a:p>
          <a:p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767701" y="4680929"/>
            <a:ext cx="468750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mr-IN" sz="4400" b="1" dirty="0" smtClean="0">
                <a:latin typeface="Verdana" charset="0"/>
                <a:ea typeface="Verdana" charset="0"/>
                <a:cs typeface="Verdana" charset="0"/>
              </a:rPr>
              <a:t>…</a:t>
            </a:r>
            <a:r>
              <a:rPr lang="en-US" sz="4400" b="1" dirty="0" smtClean="0">
                <a:latin typeface="Verdana" charset="0"/>
                <a:ea typeface="Verdana" charset="0"/>
                <a:cs typeface="Verdana" charset="0"/>
              </a:rPr>
              <a:t> for Unicode</a:t>
            </a:r>
            <a:endParaRPr lang="en-US" sz="4400" b="1" dirty="0"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0231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UTF-8 </a:t>
            </a:r>
            <a:r>
              <a:rPr lang="en-US" dirty="0" smtClean="0"/>
              <a:t>Designed for </a:t>
            </a:r>
            <a:r>
              <a:rPr lang="en-US" dirty="0" smtClean="0"/>
              <a:t>Transition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Pure ASCII is UTF-8 / </a:t>
            </a:r>
            <a:r>
              <a:rPr lang="en-US" dirty="0"/>
              <a:t>n</a:t>
            </a:r>
            <a:r>
              <a:rPr lang="en-US" dirty="0" smtClean="0"/>
              <a:t>o </a:t>
            </a:r>
            <a:r>
              <a:rPr lang="en-US" dirty="0" smtClean="0"/>
              <a:t>conversion</a:t>
            </a:r>
            <a:endParaRPr lang="en-US" dirty="0" smtClean="0"/>
          </a:p>
          <a:p>
            <a:r>
              <a:rPr lang="en-US" dirty="0" smtClean="0"/>
              <a:t>Partial auto </a:t>
            </a:r>
            <a:r>
              <a:rPr lang="en-US" dirty="0" smtClean="0"/>
              <a:t>detect/convert </a:t>
            </a:r>
            <a:r>
              <a:rPr lang="en-US" dirty="0" smtClean="0"/>
              <a:t>of</a:t>
            </a:r>
          </a:p>
          <a:p>
            <a:pPr lvl="1"/>
            <a:r>
              <a:rPr lang="en-US" dirty="0" smtClean="0"/>
              <a:t>Latin-1 variants</a:t>
            </a:r>
            <a:endParaRPr lang="en-US" dirty="0" smtClean="0"/>
          </a:p>
          <a:p>
            <a:pPr lvl="1"/>
            <a:r>
              <a:rPr lang="en-US" dirty="0" smtClean="0"/>
              <a:t>1252 variants</a:t>
            </a:r>
            <a:endParaRPr lang="en-US" dirty="0"/>
          </a:p>
        </p:txBody>
      </p:sp>
      <p:pic>
        <p:nvPicPr>
          <p:cNvPr id="4" name="Picture 3" title="Image from Wikipedia showing 1-4 byte format of UTF-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345" y="3559356"/>
            <a:ext cx="7707455" cy="215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07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Exploring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can't really explore performance if we only have 5 records</a:t>
            </a:r>
          </a:p>
          <a:p>
            <a:r>
              <a:rPr lang="en-US" dirty="0" smtClean="0"/>
              <a:t>So before we play a bit with performance, we need to make up some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0420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UTF-8 Is Dominant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Rapid uptake</a:t>
            </a:r>
            <a:br>
              <a:rPr lang="en-US" smtClean="0"/>
            </a:br>
            <a:r>
              <a:rPr lang="en-US" smtClean="0"/>
              <a:t>after 2004</a:t>
            </a:r>
          </a:p>
          <a:p>
            <a:r>
              <a:rPr lang="en-US" dirty="0" smtClean="0"/>
              <a:t>UTF-8 </a:t>
            </a:r>
            <a:r>
              <a:rPr lang="en-US" dirty="0" smtClean="0"/>
              <a:t>is 94% of</a:t>
            </a:r>
            <a:br>
              <a:rPr lang="en-US" dirty="0" smtClean="0"/>
            </a:br>
            <a:r>
              <a:rPr lang="en-US" dirty="0" smtClean="0"/>
              <a:t>all web pages </a:t>
            </a:r>
            <a:br>
              <a:rPr lang="en-US" dirty="0" smtClean="0"/>
            </a:br>
            <a:r>
              <a:rPr lang="en-US" dirty="0" smtClean="0"/>
              <a:t>in 2019</a:t>
            </a:r>
            <a:endParaRPr lang="en-US" dirty="0"/>
          </a:p>
        </p:txBody>
      </p:sp>
      <p:pic>
        <p:nvPicPr>
          <p:cNvPr id="5" name="Picture 4" descr="UTF-8 grows from 0% adoption in 2001 to 65% adoption in 2012.  In 2012 ASCII is the second most populat at 18%.  Of course ASCII is also UTF-8.  Latin-1 / 1252 Europe was 10% - which of mostly convertable.  This smooth adoption is why UTF-8 is about 94% in 2019." title="A graph of UTF-8 Adoption from 2000-20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482" y="1327168"/>
            <a:ext cx="6575612" cy="385154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50148" y="5403903"/>
            <a:ext cx="55240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https://w3techs.com/technologies/details/en-utf8/all/all</a:t>
            </a:r>
          </a:p>
        </p:txBody>
      </p:sp>
    </p:spTree>
    <p:extLst>
      <p:ext uri="{BB962C8B-B14F-4D97-AF65-F5344CB8AC3E}">
        <p14:creationId xmlns:p14="http://schemas.microsoft.com/office/powerpoint/2010/main" val="6156521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206" y="0"/>
            <a:ext cx="9408890" cy="618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4452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17059" y="1775012"/>
            <a:ext cx="783740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Courier" charset="0"/>
                <a:ea typeface="Courier" charset="0"/>
                <a:cs typeface="Courier" charset="0"/>
              </a:rPr>
              <a:t>discuss=&gt; </a:t>
            </a:r>
            <a:r>
              <a:rPr lang="en-US" sz="32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SHOW SERVER_ENCODING;</a:t>
            </a:r>
          </a:p>
          <a:p>
            <a:r>
              <a:rPr lang="en-US" sz="3200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sz="3200" b="1" dirty="0" err="1">
                <a:latin typeface="Courier" charset="0"/>
                <a:ea typeface="Courier" charset="0"/>
                <a:cs typeface="Courier" charset="0"/>
              </a:rPr>
              <a:t>server_encoding</a:t>
            </a:r>
            <a:r>
              <a:rPr lang="en-US" sz="3200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sz="3200" b="1" dirty="0">
                <a:latin typeface="Courier" charset="0"/>
                <a:ea typeface="Courier" charset="0"/>
                <a:cs typeface="Courier" charset="0"/>
              </a:rPr>
              <a:t>-----------------</a:t>
            </a:r>
          </a:p>
          <a:p>
            <a:r>
              <a:rPr lang="en-US" sz="3200" b="1" dirty="0">
                <a:latin typeface="Courier" charset="0"/>
                <a:ea typeface="Courier" charset="0"/>
                <a:cs typeface="Courier" charset="0"/>
              </a:rPr>
              <a:t> UTF8</a:t>
            </a:r>
          </a:p>
          <a:p>
            <a:r>
              <a:rPr lang="en-US" sz="3200" b="1" dirty="0">
                <a:latin typeface="Courier" charset="0"/>
                <a:ea typeface="Courier" charset="0"/>
                <a:cs typeface="Courier" charset="0"/>
              </a:rPr>
              <a:t>(1 row</a:t>
            </a:r>
            <a:r>
              <a:rPr lang="en-US" sz="3200" b="1" dirty="0" smtClean="0"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32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4638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 Sets </a:t>
            </a:r>
            <a:r>
              <a:rPr lang="en-US" dirty="0"/>
              <a:t>In Python</a:t>
            </a:r>
            <a:br>
              <a:rPr lang="en-US" dirty="0"/>
            </a:br>
            <a:r>
              <a:rPr lang="en-US" sz="2400" dirty="0"/>
              <a:t>https://www.py4e.com/lessons/network</a:t>
            </a:r>
          </a:p>
        </p:txBody>
      </p:sp>
    </p:spTree>
    <p:extLst>
      <p:ext uri="{BB962C8B-B14F-4D97-AF65-F5344CB8AC3E}">
        <p14:creationId xmlns:p14="http://schemas.microsoft.com/office/powerpoint/2010/main" val="3181464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3 and Unicode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7"/>
            <a:ext cx="5455024" cy="4733318"/>
          </a:xfrm>
        </p:spPr>
        <p:txBody>
          <a:bodyPr>
            <a:noAutofit/>
          </a:bodyPr>
          <a:lstStyle/>
          <a:p>
            <a:r>
              <a:rPr lang="en-US" sz="2800" dirty="0" smtClean="0"/>
              <a:t>Strings in memory are Unicode</a:t>
            </a:r>
          </a:p>
          <a:p>
            <a:r>
              <a:rPr lang="en-US" sz="2800" dirty="0" smtClean="0"/>
              <a:t>The "bytes" type is for 8-bit characters</a:t>
            </a:r>
            <a:endParaRPr lang="en-US" sz="2800" dirty="0"/>
          </a:p>
          <a:p>
            <a:r>
              <a:rPr lang="en-US" sz="2800" dirty="0" smtClean="0"/>
              <a:t>Strings "at rest" are generally stored UTF-8 for space and interoperability</a:t>
            </a:r>
          </a:p>
          <a:p>
            <a:pPr lvl="1"/>
            <a:r>
              <a:rPr lang="en-US" sz="2200" dirty="0" smtClean="0"/>
              <a:t>Files</a:t>
            </a:r>
          </a:p>
          <a:p>
            <a:pPr lvl="1"/>
            <a:r>
              <a:rPr lang="en-US" sz="2200" dirty="0" smtClean="0"/>
              <a:t>Network resources</a:t>
            </a:r>
          </a:p>
          <a:p>
            <a:pPr lvl="1"/>
            <a:r>
              <a:rPr lang="en-US" sz="2200" dirty="0" smtClean="0"/>
              <a:t>Database tables</a:t>
            </a:r>
            <a:endParaRPr lang="en-US" sz="2200" dirty="0"/>
          </a:p>
        </p:txBody>
      </p:sp>
      <p:sp>
        <p:nvSpPr>
          <p:cNvPr id="5" name="TextBox 4"/>
          <p:cNvSpPr txBox="1"/>
          <p:nvPr/>
        </p:nvSpPr>
        <p:spPr>
          <a:xfrm>
            <a:off x="7269026" y="1247257"/>
            <a:ext cx="408477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&gt;&gt;&gt; </a:t>
            </a: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x = </a:t>
            </a:r>
            <a:r>
              <a:rPr lang="en-US" sz="2800" dirty="0" err="1">
                <a:latin typeface="Courier" charset="0"/>
                <a:ea typeface="Courier" charset="0"/>
                <a:cs typeface="Courier" charset="0"/>
              </a:rPr>
              <a:t>b'abc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'</a:t>
            </a:r>
          </a:p>
          <a:p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&gt;&gt;&gt; </a:t>
            </a: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type(x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class 'bytes'&gt;</a:t>
            </a:r>
          </a:p>
          <a:p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&gt;&gt;&gt; </a:t>
            </a: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x = '이광춘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'</a:t>
            </a:r>
          </a:p>
          <a:p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&gt;&gt;&gt; type(x)</a:t>
            </a:r>
          </a:p>
          <a:p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class '</a:t>
            </a:r>
            <a:r>
              <a:rPr lang="en-US" sz="2800" dirty="0" err="1">
                <a:latin typeface="Courier" charset="0"/>
                <a:ea typeface="Courier" charset="0"/>
                <a:cs typeface="Courier" charset="0"/>
              </a:rPr>
              <a:t>str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'&gt;</a:t>
            </a:r>
          </a:p>
          <a:p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&gt;&gt;&gt; </a:t>
            </a: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x = </a:t>
            </a:r>
            <a:r>
              <a:rPr lang="en-US" sz="2800" dirty="0" err="1">
                <a:latin typeface="Courier" charset="0"/>
                <a:ea typeface="Courier" charset="0"/>
                <a:cs typeface="Courier" charset="0"/>
              </a:rPr>
              <a:t>u'이광춘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'</a:t>
            </a:r>
          </a:p>
          <a:p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&gt;&gt;&gt; type(x)</a:t>
            </a:r>
          </a:p>
          <a:p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class '</a:t>
            </a:r>
            <a:r>
              <a:rPr lang="en-US" sz="2800" dirty="0" err="1">
                <a:latin typeface="Courier" charset="0"/>
                <a:ea typeface="Courier" charset="0"/>
                <a:cs typeface="Courier" charset="0"/>
              </a:rPr>
              <a:t>str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'&gt;</a:t>
            </a:r>
          </a:p>
        </p:txBody>
      </p:sp>
    </p:spTree>
    <p:extLst>
      <p:ext uri="{BB962C8B-B14F-4D97-AF65-F5344CB8AC3E}">
        <p14:creationId xmlns:p14="http://schemas.microsoft.com/office/powerpoint/2010/main" val="20601232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787153" y="1169893"/>
            <a:ext cx="2151529" cy="4482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PYTHON</a:t>
            </a:r>
          </a:p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STRINGS</a:t>
            </a:r>
          </a:p>
          <a:p>
            <a:pPr algn="ctr"/>
            <a:endParaRPr lang="en-US" sz="2400" dirty="0"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UNICODE</a:t>
            </a:r>
            <a:endParaRPr lang="en-US" sz="24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5" name="Cloud 4"/>
          <p:cNvSpPr/>
          <p:nvPr/>
        </p:nvSpPr>
        <p:spPr>
          <a:xfrm>
            <a:off x="9305363" y="1564341"/>
            <a:ext cx="2178423" cy="1559859"/>
          </a:xfrm>
          <a:prstGeom prst="cloud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UTF-8 NETWORK</a:t>
            </a:r>
          </a:p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DATA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6" name="Can 5"/>
          <p:cNvSpPr/>
          <p:nvPr/>
        </p:nvSpPr>
        <p:spPr>
          <a:xfrm>
            <a:off x="800101" y="2344271"/>
            <a:ext cx="1775011" cy="1653988"/>
          </a:xfrm>
          <a:prstGeom prst="can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UTF-8 FILE</a:t>
            </a:r>
          </a:p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DATA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7" name="Can 6"/>
          <p:cNvSpPr/>
          <p:nvPr/>
        </p:nvSpPr>
        <p:spPr>
          <a:xfrm>
            <a:off x="9435350" y="3818965"/>
            <a:ext cx="1775011" cy="1653988"/>
          </a:xfrm>
          <a:prstGeom prst="can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UTF-8</a:t>
            </a:r>
          </a:p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DATABASE</a:t>
            </a:r>
          </a:p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DATA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615454" y="2844052"/>
            <a:ext cx="2171699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2575112" y="3536576"/>
            <a:ext cx="2212041" cy="1344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3065929" y="3321423"/>
            <a:ext cx="1313331" cy="49754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Verdana" charset="0"/>
                <a:ea typeface="Verdana" charset="0"/>
                <a:cs typeface="Verdana" charset="0"/>
              </a:rPr>
              <a:t>ENCODE</a:t>
            </a:r>
            <a:endParaRPr lang="en-US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065929" y="2595281"/>
            <a:ext cx="1313331" cy="49754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DECODE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6938682" y="2097741"/>
            <a:ext cx="2460812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6916270" y="2743200"/>
            <a:ext cx="2483224" cy="4482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7463116" y="2572871"/>
            <a:ext cx="1313331" cy="49754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Verdana" charset="0"/>
                <a:ea typeface="Verdana" charset="0"/>
                <a:cs typeface="Verdana" charset="0"/>
              </a:rPr>
              <a:t>ENCODE</a:t>
            </a:r>
            <a:endParaRPr lang="en-US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7463116" y="1846729"/>
            <a:ext cx="1313331" cy="49754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DECODE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6956610" y="4397190"/>
            <a:ext cx="2460812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6934198" y="5042649"/>
            <a:ext cx="2483224" cy="4482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7481044" y="4872320"/>
            <a:ext cx="1313331" cy="49754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Verdana" charset="0"/>
                <a:ea typeface="Verdana" charset="0"/>
                <a:cs typeface="Verdana" charset="0"/>
              </a:rPr>
              <a:t>ENCODE</a:t>
            </a:r>
            <a:endParaRPr lang="en-US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7481044" y="4146178"/>
            <a:ext cx="1313331" cy="49754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DECODE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31694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Opening a File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39906" y="1433397"/>
            <a:ext cx="1011218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latin typeface="Courier" charset="0"/>
                <a:ea typeface="Courier" charset="0"/>
                <a:cs typeface="Courier" charset="0"/>
              </a:rPr>
              <a:t>open(file, mode='r', buffering=-1</a:t>
            </a:r>
            <a:r>
              <a:rPr lang="en-US" sz="2800" b="1" dirty="0" smtClean="0"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sz="2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8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encoding=None</a:t>
            </a:r>
            <a:r>
              <a:rPr lang="en-US" sz="2800" b="1" dirty="0">
                <a:latin typeface="Courier" charset="0"/>
                <a:ea typeface="Courier" charset="0"/>
                <a:cs typeface="Courier" charset="0"/>
              </a:rPr>
              <a:t>, errors=None, newline=None</a:t>
            </a:r>
            <a:r>
              <a:rPr lang="en-US" sz="2800" b="1" dirty="0" smtClean="0"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sz="2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800" b="1" dirty="0" err="1">
                <a:latin typeface="Courier" charset="0"/>
                <a:ea typeface="Courier" charset="0"/>
                <a:cs typeface="Courier" charset="0"/>
              </a:rPr>
              <a:t>closefd</a:t>
            </a:r>
            <a:r>
              <a:rPr lang="en-US" sz="2800" b="1" dirty="0">
                <a:latin typeface="Courier" charset="0"/>
                <a:ea typeface="Courier" charset="0"/>
                <a:cs typeface="Courier" charset="0"/>
              </a:rPr>
              <a:t>=True, opener=None)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5436204"/>
            <a:ext cx="6584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Verdana" charset="0"/>
                <a:ea typeface="Verdana" charset="0"/>
                <a:cs typeface="Verdana" charset="0"/>
              </a:rPr>
              <a:t>https://</a:t>
            </a:r>
            <a:r>
              <a:rPr lang="en-US" dirty="0" err="1">
                <a:latin typeface="Verdana" charset="0"/>
                <a:ea typeface="Verdana" charset="0"/>
                <a:cs typeface="Verdana" charset="0"/>
              </a:rPr>
              <a:t>docs.python.org</a:t>
            </a:r>
            <a:r>
              <a:rPr lang="en-US" dirty="0">
                <a:latin typeface="Verdana" charset="0"/>
                <a:ea typeface="Verdana" charset="0"/>
                <a:cs typeface="Verdana" charset="0"/>
              </a:rPr>
              <a:t>/3/library/</a:t>
            </a:r>
            <a:r>
              <a:rPr lang="en-US" dirty="0" err="1">
                <a:latin typeface="Verdana" charset="0"/>
                <a:ea typeface="Verdana" charset="0"/>
                <a:cs typeface="Verdana" charset="0"/>
              </a:rPr>
              <a:t>functions.html#open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46095" y="3255935"/>
            <a:ext cx="897367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latin typeface="Verdana" charset="0"/>
                <a:ea typeface="Verdana" charset="0"/>
                <a:cs typeface="Verdana" charset="0"/>
              </a:rPr>
              <a:t>encoding</a:t>
            </a:r>
            <a:r>
              <a:rPr lang="en-US" dirty="0">
                <a:latin typeface="Verdana" charset="0"/>
                <a:ea typeface="Verdana" charset="0"/>
                <a:cs typeface="Verdana" charset="0"/>
              </a:rPr>
              <a:t> is the name of the encoding used to decode or encode the file. This should only be used in text mode. The default encoding is platform dependent (whatever </a:t>
            </a:r>
            <a:r>
              <a:rPr lang="en-US" dirty="0">
                <a:latin typeface="Verdana" charset="0"/>
                <a:ea typeface="Verdana" charset="0"/>
                <a:cs typeface="Verdana" charset="0"/>
                <a:hlinkClick r:id="rId2" tooltip="locale.getpreferredencoding"/>
              </a:rPr>
              <a:t>locale.getpreferredencoding()</a:t>
            </a:r>
            <a:r>
              <a:rPr lang="en-US" dirty="0">
                <a:latin typeface="Verdana" charset="0"/>
                <a:ea typeface="Verdana" charset="0"/>
                <a:cs typeface="Verdana" charset="0"/>
              </a:rPr>
              <a:t> returns), but any </a:t>
            </a:r>
            <a:r>
              <a:rPr lang="en-US" dirty="0">
                <a:latin typeface="Verdana" charset="0"/>
                <a:ea typeface="Verdana" charset="0"/>
                <a:cs typeface="Verdana" charset="0"/>
                <a:hlinkClick r:id="rId3"/>
              </a:rPr>
              <a:t>text encoding</a:t>
            </a:r>
            <a:r>
              <a:rPr lang="en-US" dirty="0">
                <a:latin typeface="Verdana" charset="0"/>
                <a:ea typeface="Verdana" charset="0"/>
                <a:cs typeface="Verdana" charset="0"/>
              </a:rPr>
              <a:t> supported by Python can be used. See the </a:t>
            </a:r>
            <a:r>
              <a:rPr lang="en-US" dirty="0">
                <a:latin typeface="Verdana" charset="0"/>
                <a:ea typeface="Verdana" charset="0"/>
                <a:cs typeface="Verdana" charset="0"/>
                <a:hlinkClick r:id="rId4" tooltip="codecs: Encode and decode data and streams."/>
              </a:rPr>
              <a:t>codecs</a:t>
            </a:r>
            <a:r>
              <a:rPr lang="en-US" dirty="0">
                <a:latin typeface="Verdana" charset="0"/>
                <a:ea typeface="Verdana" charset="0"/>
                <a:cs typeface="Verdana" charset="0"/>
              </a:rPr>
              <a:t> module for the list of supported encodings.</a:t>
            </a:r>
          </a:p>
        </p:txBody>
      </p:sp>
    </p:spTree>
    <p:extLst>
      <p:ext uri="{BB962C8B-B14F-4D97-AF65-F5344CB8AC3E}">
        <p14:creationId xmlns:p14="http://schemas.microsoft.com/office/powerpoint/2010/main" val="11784447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Network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2222856"/>
          </a:xfrm>
        </p:spPr>
        <p:txBody>
          <a:bodyPr>
            <a:noAutofit/>
          </a:bodyPr>
          <a:lstStyle/>
          <a:p>
            <a:r>
              <a:rPr lang="en-US" sz="2400" dirty="0" smtClean="0"/>
              <a:t>When </a:t>
            </a:r>
            <a:r>
              <a:rPr lang="en-US" sz="2400" dirty="0"/>
              <a:t>we read data from an </a:t>
            </a:r>
            <a:r>
              <a:rPr lang="en-US" sz="2400" dirty="0" smtClean="0"/>
              <a:t>network resource</a:t>
            </a:r>
            <a:r>
              <a:rPr lang="en-US" sz="2400" dirty="0"/>
              <a:t>, we must decode it based on the character set so it is properly represented in Python 3 as a </a:t>
            </a:r>
            <a:r>
              <a:rPr lang="en-US" sz="2400" dirty="0" smtClean="0"/>
              <a:t>UNICODE string</a:t>
            </a:r>
            <a:endParaRPr lang="en-US" sz="2400" dirty="0"/>
          </a:p>
        </p:txBody>
      </p:sp>
      <p:sp>
        <p:nvSpPr>
          <p:cNvPr id="4" name="Shape 661"/>
          <p:cNvSpPr txBox="1"/>
          <p:nvPr/>
        </p:nvSpPr>
        <p:spPr>
          <a:xfrm>
            <a:off x="2653331" y="2796988"/>
            <a:ext cx="7447259" cy="256842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400" b="1" i="0" u="none" strike="noStrike" cap="none" dirty="0" smtClean="0">
                <a:latin typeface="Courier"/>
                <a:ea typeface="Courier New"/>
                <a:cs typeface="Courier"/>
                <a:sym typeface="Courier New"/>
              </a:rPr>
              <a:t>while True: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400" b="1" i="0" u="none" strike="noStrike" cap="none" dirty="0" smtClean="0">
                <a:latin typeface="Courier"/>
                <a:ea typeface="Courier New"/>
                <a:cs typeface="Courier"/>
                <a:sym typeface="Courier New"/>
              </a:rPr>
              <a:t>    data = </a:t>
            </a:r>
            <a:r>
              <a:rPr lang="en-US" sz="2400" b="1" i="0" u="none" strike="noStrike" cap="none" dirty="0" err="1" smtClean="0">
                <a:latin typeface="Courier"/>
                <a:ea typeface="Courier New"/>
                <a:cs typeface="Courier"/>
                <a:sym typeface="Courier New"/>
              </a:rPr>
              <a:t>mysock.recv</a:t>
            </a:r>
            <a:r>
              <a:rPr lang="en-US" sz="2400" b="1" i="0" u="none" strike="noStrike" cap="none" dirty="0" smtClean="0">
                <a:latin typeface="Courier"/>
                <a:ea typeface="Courier New"/>
                <a:cs typeface="Courier"/>
                <a:sym typeface="Courier New"/>
              </a:rPr>
              <a:t>(512)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400" b="1" i="0" u="none" strike="noStrike" cap="none" dirty="0" smtClean="0">
                <a:latin typeface="Courier"/>
                <a:ea typeface="Courier New"/>
                <a:cs typeface="Courier"/>
                <a:sym typeface="Courier New"/>
              </a:rPr>
              <a:t>    if ( </a:t>
            </a:r>
            <a:r>
              <a:rPr lang="en-US" sz="2400" b="1" i="0" u="none" strike="noStrike" cap="none" dirty="0" err="1" smtClean="0">
                <a:latin typeface="Courier"/>
                <a:ea typeface="Courier New"/>
                <a:cs typeface="Courier"/>
                <a:sym typeface="Courier New"/>
              </a:rPr>
              <a:t>len</a:t>
            </a:r>
            <a:r>
              <a:rPr lang="en-US" sz="2400" b="1" i="0" u="none" strike="noStrike" cap="none" dirty="0" smtClean="0">
                <a:latin typeface="Courier"/>
                <a:ea typeface="Courier New"/>
                <a:cs typeface="Courier"/>
                <a:sym typeface="Courier New"/>
              </a:rPr>
              <a:t>(data) &lt; 1 )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400" b="1" i="0" u="none" strike="noStrike" cap="none" dirty="0" smtClean="0">
                <a:latin typeface="Courier"/>
                <a:ea typeface="Courier New"/>
                <a:cs typeface="Courier"/>
                <a:sym typeface="Courier New"/>
              </a:rPr>
              <a:t>        break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400" b="1" i="0" u="none" strike="noStrike" cap="none" dirty="0" smtClean="0">
                <a:latin typeface="Courier"/>
                <a:ea typeface="Courier New"/>
                <a:cs typeface="Courier"/>
                <a:sym typeface="Courier New"/>
              </a:rPr>
              <a:t>    </a:t>
            </a:r>
            <a:r>
              <a:rPr lang="en-US" sz="2400" b="1" i="0" u="none" strike="noStrike" cap="none" dirty="0" err="1" smtClean="0">
                <a:latin typeface="Courier"/>
                <a:ea typeface="Courier New"/>
                <a:cs typeface="Courier"/>
                <a:sym typeface="Courier New"/>
              </a:rPr>
              <a:t>mystring</a:t>
            </a:r>
            <a:r>
              <a:rPr lang="en-US" sz="2400" b="1" i="0" u="none" strike="noStrike" cap="none" dirty="0" smtClean="0">
                <a:latin typeface="Courier"/>
                <a:ea typeface="Courier New"/>
                <a:cs typeface="Courier"/>
                <a:sym typeface="Courier New"/>
              </a:rPr>
              <a:t> = </a:t>
            </a:r>
            <a:r>
              <a:rPr lang="en-US" sz="2400" b="1" i="0" u="none" strike="noStrike" cap="none" dirty="0" err="1" smtClean="0">
                <a:latin typeface="Courier"/>
                <a:ea typeface="Courier New"/>
                <a:cs typeface="Courier"/>
                <a:sym typeface="Courier New"/>
              </a:rPr>
              <a:t>data.</a:t>
            </a:r>
            <a:r>
              <a:rPr lang="en-US" sz="2400" b="1" i="0" u="none" strike="noStrike" cap="none" dirty="0" err="1" smtClean="0">
                <a:solidFill>
                  <a:srgbClr val="0070C0"/>
                </a:solidFill>
                <a:latin typeface="Courier"/>
                <a:ea typeface="Courier New"/>
                <a:cs typeface="Courier"/>
                <a:sym typeface="Courier New"/>
              </a:rPr>
              <a:t>decode</a:t>
            </a:r>
            <a:r>
              <a:rPr lang="en-US" sz="2400" b="1" i="0" u="none" strike="noStrike" cap="none" dirty="0" smtClean="0">
                <a:latin typeface="Courier"/>
                <a:ea typeface="Courier New"/>
                <a:cs typeface="Courier"/>
                <a:sym typeface="Courier New"/>
              </a:rPr>
              <a:t>()</a:t>
            </a:r>
            <a:endParaRPr lang="en-US" sz="2400" b="1" dirty="0" smtClean="0">
              <a:latin typeface="Courier"/>
              <a:ea typeface="Courier New"/>
              <a:cs typeface="Courier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400" b="1" dirty="0" smtClean="0">
                <a:latin typeface="Courier"/>
                <a:ea typeface="Courier New"/>
                <a:cs typeface="Courier"/>
                <a:sym typeface="Courier New"/>
              </a:rPr>
              <a:t>    print(</a:t>
            </a:r>
            <a:r>
              <a:rPr lang="en-US" sz="2400" b="1" dirty="0" err="1" smtClean="0">
                <a:latin typeface="Courier"/>
                <a:ea typeface="Courier New"/>
                <a:cs typeface="Courier"/>
                <a:sym typeface="Courier New"/>
              </a:rPr>
              <a:t>mystring</a:t>
            </a:r>
            <a:r>
              <a:rPr lang="en-US" sz="2400" b="1" dirty="0" smtClean="0">
                <a:latin typeface="Courier"/>
                <a:ea typeface="Courier New"/>
                <a:cs typeface="Courier"/>
                <a:sym typeface="Courier New"/>
              </a:rPr>
              <a:t>)</a:t>
            </a:r>
            <a:endParaRPr lang="en-US" sz="2400" b="1" i="0" u="none" strike="noStrike" cap="none" dirty="0">
              <a:latin typeface="Courier"/>
              <a:ea typeface="Courier New"/>
              <a:cs typeface="Courie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542806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you interact with a database from Python all conversion between Unicode and UTF-8 is done implicitly</a:t>
            </a:r>
          </a:p>
          <a:p>
            <a:r>
              <a:rPr lang="en-US" dirty="0" smtClean="0"/>
              <a:t>The </a:t>
            </a:r>
            <a:r>
              <a:rPr lang="en-US" dirty="0"/>
              <a:t>Python database connector (i.e. </a:t>
            </a:r>
            <a:r>
              <a:rPr lang="en-US" dirty="0" smtClean="0"/>
              <a:t>psycopg2) knows the internal storage format of the database and automatically handles all conversion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2073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Inside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187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Generating lots of Random Data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 </a:t>
            </a:r>
            <a:r>
              <a:rPr lang="en-US" b="1" dirty="0" smtClean="0"/>
              <a:t>repeat() </a:t>
            </a:r>
            <a:r>
              <a:rPr lang="en-US" dirty="0" smtClean="0"/>
              <a:t>to generate long strings (horizontal)</a:t>
            </a:r>
          </a:p>
          <a:p>
            <a:r>
              <a:rPr lang="en-US" dirty="0" smtClean="0"/>
              <a:t>We use </a:t>
            </a:r>
            <a:r>
              <a:rPr lang="en-US" b="1" dirty="0" err="1" smtClean="0"/>
              <a:t>generate_series</a:t>
            </a:r>
            <a:r>
              <a:rPr lang="en-US" b="1" dirty="0" smtClean="0"/>
              <a:t>() </a:t>
            </a:r>
            <a:r>
              <a:rPr lang="en-US" dirty="0" smtClean="0"/>
              <a:t>to generate lots of rows (vertical)</a:t>
            </a:r>
          </a:p>
          <a:p>
            <a:pPr lvl="1"/>
            <a:r>
              <a:rPr lang="en-US" dirty="0" smtClean="0"/>
              <a:t>Like Python's range</a:t>
            </a:r>
          </a:p>
          <a:p>
            <a:r>
              <a:rPr lang="en-US" dirty="0" smtClean="0"/>
              <a:t>We use </a:t>
            </a:r>
            <a:r>
              <a:rPr lang="en-US" b="1" dirty="0" smtClean="0"/>
              <a:t>random() </a:t>
            </a:r>
            <a:r>
              <a:rPr lang="en-US" dirty="0" smtClean="0"/>
              <a:t>to make rows unique</a:t>
            </a:r>
          </a:p>
          <a:p>
            <a:pPr lvl="1"/>
            <a:r>
              <a:rPr lang="en-US" dirty="0" smtClean="0"/>
              <a:t>Floating point 0 &lt;= random() &lt;= 1.0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223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617765" y="5409310"/>
            <a:ext cx="5325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Verdana" charset="0"/>
                <a:ea typeface="Verdana" charset="0"/>
                <a:cs typeface="Verdana" charset="0"/>
              </a:rPr>
              <a:t>https://</a:t>
            </a:r>
            <a:r>
              <a:rPr lang="en-US" dirty="0" err="1">
                <a:latin typeface="Verdana" charset="0"/>
                <a:ea typeface="Verdana" charset="0"/>
                <a:cs typeface="Verdana" charset="0"/>
              </a:rPr>
              <a:t>en.wikipedia.org</a:t>
            </a:r>
            <a:r>
              <a:rPr lang="en-US" dirty="0">
                <a:latin typeface="Verdana" charset="0"/>
                <a:ea typeface="Verdana" charset="0"/>
                <a:cs typeface="Verdana" charset="0"/>
              </a:rPr>
              <a:t>/wiki/</a:t>
            </a:r>
            <a:r>
              <a:rPr lang="en-US" dirty="0" err="1">
                <a:latin typeface="Verdana" charset="0"/>
                <a:ea typeface="Verdana" charset="0"/>
                <a:cs typeface="Verdana" charset="0"/>
              </a:rPr>
              <a:t>Hash_function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10871" y="887069"/>
            <a:ext cx="935018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latin typeface="Verdana" charset="0"/>
                <a:ea typeface="Verdana" charset="0"/>
                <a:cs typeface="Verdana" charset="0"/>
              </a:rPr>
              <a:t>A </a:t>
            </a:r>
            <a:r>
              <a:rPr lang="en-US" sz="4000" b="1" dirty="0">
                <a:latin typeface="Verdana" charset="0"/>
                <a:ea typeface="Verdana" charset="0"/>
                <a:cs typeface="Verdana" charset="0"/>
              </a:rPr>
              <a:t>hash function</a:t>
            </a:r>
            <a:r>
              <a:rPr lang="en-US" sz="4000" dirty="0">
                <a:latin typeface="Verdana" charset="0"/>
                <a:ea typeface="Verdana" charset="0"/>
                <a:cs typeface="Verdana" charset="0"/>
              </a:rPr>
              <a:t> is any </a:t>
            </a:r>
            <a:r>
              <a:rPr lang="en-US" sz="4000" dirty="0">
                <a:latin typeface="Verdana" charset="0"/>
                <a:ea typeface="Verdana" charset="0"/>
                <a:cs typeface="Verdana" charset="0"/>
                <a:hlinkClick r:id="rId2" tooltip="Function (mathematics)"/>
              </a:rPr>
              <a:t>function</a:t>
            </a:r>
            <a:r>
              <a:rPr lang="en-US" sz="4000" dirty="0">
                <a:latin typeface="Verdana" charset="0"/>
                <a:ea typeface="Verdana" charset="0"/>
                <a:cs typeface="Verdana" charset="0"/>
              </a:rPr>
              <a:t> that can be used to map </a:t>
            </a:r>
            <a:r>
              <a:rPr lang="en-US" sz="4000" dirty="0">
                <a:latin typeface="Verdana" charset="0"/>
                <a:ea typeface="Verdana" charset="0"/>
                <a:cs typeface="Verdana" charset="0"/>
                <a:hlinkClick r:id="rId3" tooltip="Data (computing)"/>
              </a:rPr>
              <a:t>data</a:t>
            </a:r>
            <a:r>
              <a:rPr lang="en-US" sz="4000" dirty="0">
                <a:latin typeface="Verdana" charset="0"/>
                <a:ea typeface="Verdana" charset="0"/>
                <a:cs typeface="Verdana" charset="0"/>
              </a:rPr>
              <a:t> of arbitrary size onto data of a fixed size.</a:t>
            </a:r>
          </a:p>
        </p:txBody>
      </p:sp>
    </p:spTree>
    <p:extLst>
      <p:ext uri="{BB962C8B-B14F-4D97-AF65-F5344CB8AC3E}">
        <p14:creationId xmlns:p14="http://schemas.microsoft.com/office/powerpoint/2010/main" val="17410632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Uses of Hashes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Checksum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see if a message was altered in transit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Cryptography / Signature </a:t>
            </a:r>
            <a:r>
              <a:rPr lang="mr-IN" dirty="0" smtClean="0"/>
              <a:t>–</a:t>
            </a:r>
            <a:r>
              <a:rPr lang="en-US" dirty="0" smtClean="0"/>
              <a:t> See if a message came from a trusted source</a:t>
            </a:r>
          </a:p>
          <a:p>
            <a:r>
              <a:rPr lang="en-US" dirty="0" smtClean="0"/>
              <a:t>Good functions enable </a:t>
            </a:r>
            <a:r>
              <a:rPr lang="en-US" dirty="0" smtClean="0"/>
              <a:t>fast lookup of data</a:t>
            </a:r>
          </a:p>
          <a:p>
            <a:pPr lvl="1"/>
            <a:r>
              <a:rPr lang="en-US" dirty="0" smtClean="0"/>
              <a:t>Python dictionaries</a:t>
            </a:r>
          </a:p>
          <a:p>
            <a:pPr lvl="1"/>
            <a:r>
              <a:rPr lang="en-US" dirty="0" smtClean="0"/>
              <a:t>Database tables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6470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Hash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Deterministic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There can be no randomness </a:t>
            </a:r>
            <a:r>
              <a:rPr lang="mr-IN" dirty="0" smtClean="0"/>
              <a:t>–</a:t>
            </a:r>
            <a:r>
              <a:rPr lang="en-US" dirty="0" smtClean="0"/>
              <a:t> must get the same output for the same input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Uniform Distribution </a:t>
            </a:r>
            <a:r>
              <a:rPr lang="mr-IN" dirty="0" smtClean="0"/>
              <a:t>–</a:t>
            </a:r>
            <a:r>
              <a:rPr lang="en-US" dirty="0" smtClean="0"/>
              <a:t> Should have an equal chance of generating any value with the range of its outputs </a:t>
            </a:r>
            <a:r>
              <a:rPr lang="mr-IN" dirty="0" smtClean="0"/>
              <a:t>–</a:t>
            </a:r>
            <a:r>
              <a:rPr lang="en-US" dirty="0" smtClean="0"/>
              <a:t> values don't cluster or collide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Sensitive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Any change in input should provide a change in output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One-way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You should not be able to derive the input from the output (cannot reverse)</a:t>
            </a:r>
          </a:p>
        </p:txBody>
      </p:sp>
    </p:spTree>
    <p:extLst>
      <p:ext uri="{BB962C8B-B14F-4D97-AF65-F5344CB8AC3E}">
        <p14:creationId xmlns:p14="http://schemas.microsoft.com/office/powerpoint/2010/main" val="990349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Special Math for Hash 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2195962"/>
          </a:xfrm>
        </p:spPr>
        <p:txBody>
          <a:bodyPr/>
          <a:lstStyle/>
          <a:p>
            <a:r>
              <a:rPr lang="en-US" dirty="0" smtClean="0"/>
              <a:t>Bitwise operators</a:t>
            </a:r>
          </a:p>
          <a:p>
            <a:pPr lvl="1"/>
            <a:r>
              <a:rPr lang="en-US" dirty="0" smtClean="0"/>
              <a:t>&lt;&lt; left shift</a:t>
            </a:r>
          </a:p>
          <a:p>
            <a:pPr lvl="1"/>
            <a:r>
              <a:rPr lang="en-US" dirty="0" smtClean="0"/>
              <a:t>^ Exclusive or</a:t>
            </a:r>
          </a:p>
          <a:p>
            <a:pPr lvl="1"/>
            <a:r>
              <a:rPr lang="en-US" dirty="0" smtClean="0"/>
              <a:t>&amp; And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83840" y="3447002"/>
            <a:ext cx="500970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x = </a:t>
            </a:r>
            <a:r>
              <a:rPr lang="is-I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15</a:t>
            </a:r>
            <a:endParaRPr lang="is-I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mr-IN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ord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H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mr-IN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print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format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'08b'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))</a:t>
            </a:r>
          </a:p>
          <a:p>
            <a:r>
              <a:rPr lang="mr-IN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print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format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'08b'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))</a:t>
            </a:r>
          </a:p>
          <a:p>
            <a:r>
              <a:rPr lang="mr-IN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print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x^y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 '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format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x^y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'08b'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));</a:t>
            </a:r>
          </a:p>
          <a:p>
            <a:r>
              <a:rPr lang="mr-IN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print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x&amp;y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 '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format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x&amp;y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'08b'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));</a:t>
            </a:r>
          </a:p>
          <a:p>
            <a:r>
              <a:rPr lang="mr-IN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print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&lt;&lt;1'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format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&lt;&lt;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'08b'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));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45506" y="3724001"/>
            <a:ext cx="325281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python3 </a:t>
            </a:r>
            <a:r>
              <a:rPr lang="en-US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hashmath.py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cs-CZ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cs-CZ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15 00001111</a:t>
            </a:r>
          </a:p>
          <a:p>
            <a:r>
              <a:rPr lang="is-I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y 72 01001000</a:t>
            </a:r>
          </a:p>
          <a:p>
            <a:r>
              <a:rPr lang="de-DE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x^y</a:t>
            </a:r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01000111</a:t>
            </a:r>
          </a:p>
          <a:p>
            <a:r>
              <a:rPr lang="de-DE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x&amp;y</a:t>
            </a:r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00001000</a:t>
            </a:r>
          </a:p>
          <a:p>
            <a:r>
              <a:rPr lang="cs-CZ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cs-CZ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&lt;&lt;1 </a:t>
            </a:r>
            <a:r>
              <a:rPr lang="cs-CZ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00011110</a:t>
            </a:r>
            <a:endParaRPr lang="cs-CZ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060620" y="2106012"/>
            <a:ext cx="5137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Verdana" charset="0"/>
                <a:ea typeface="Verdana" charset="0"/>
                <a:cs typeface="Verdana" charset="0"/>
              </a:rPr>
              <a:t>https://</a:t>
            </a:r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www.pg4e.com/code/</a:t>
            </a:r>
            <a:r>
              <a:rPr lang="en-US" dirty="0" err="1" smtClean="0">
                <a:latin typeface="Verdana" charset="0"/>
                <a:ea typeface="Verdana" charset="0"/>
                <a:cs typeface="Verdana" charset="0"/>
              </a:rPr>
              <a:t>hashmath.py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559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7164" y="703975"/>
            <a:ext cx="598593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while True: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   txt = input("Enter a string: ")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   if len(txt) &lt; 1: </a:t>
            </a:r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break</a:t>
            </a:r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is-IS" sz="1600" b="1" dirty="0">
                <a:latin typeface="Courier" charset="0"/>
                <a:ea typeface="Courier" charset="0"/>
                <a:cs typeface="Courier" charset="0"/>
              </a:rPr>
            </a:br>
            <a:endParaRPr lang="is-IS" sz="16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   hv = 0;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   for let in txt:</a:t>
            </a:r>
          </a:p>
          <a:p>
            <a:endParaRPr lang="is-IS" sz="16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        hv = ((hv &lt;&lt; 1) ^ ord(let)) &amp; 0xffffff;</a:t>
            </a:r>
          </a:p>
          <a:p>
            <a:endParaRPr lang="is-IS" sz="16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       if ( hv &lt; 2000 ) :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           print(let, </a:t>
            </a:r>
            <a:endParaRPr lang="is-IS" sz="16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              format(ord(let</a:t>
            </a:r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), '08b'), </a:t>
            </a:r>
          </a:p>
          <a:p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              format(hv</a:t>
            </a:r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,'16b'),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             </a:t>
            </a:r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format(ord(let</a:t>
            </a:r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), '03d</a:t>
            </a:r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'), hv</a:t>
            </a:r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   print(format(hv, '08x'), hv</a:t>
            </a:r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)</a:t>
            </a:r>
            <a:endParaRPr lang="is-I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04096" y="367798"/>
            <a:ext cx="4339650" cy="54014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is-IS" sz="1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python3 simplehash.py</a:t>
            </a:r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Enter a string: </a:t>
            </a:r>
            <a:r>
              <a:rPr lang="is-IS" sz="15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Hello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H 01001000          1001000 072 72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e 01100101         11110101 101 245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l 01101100        110000110 108 390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l 01101100       1101100000 108 864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o 01101111      11010101111 111 1711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000006af </a:t>
            </a:r>
            <a:r>
              <a:rPr lang="is-IS" sz="15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1711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Enter a string: </a:t>
            </a:r>
            <a:r>
              <a:rPr lang="is-IS" sz="15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hello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h 01101000          1101000 104 104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e 01100101         10110101 101 181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l 01101100        100000110 108 262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l 01101100       1001100000 108 608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o 01101111      10010101111 111 1199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000004af 1199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Enter a string: </a:t>
            </a:r>
            <a:r>
              <a:rPr lang="is-IS" sz="15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ehllo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e 01100101          1100101 101 101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h 01101000         10100010 104 162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l 01101100        100101000 108 296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l 01101100       1000111100 108 572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o 01101111      10000010111 111 1047</a:t>
            </a:r>
          </a:p>
          <a:p>
            <a:r>
              <a:rPr lang="is-IS" sz="1500" b="1" dirty="0">
                <a:latin typeface="Courier" charset="0"/>
                <a:ea typeface="Courier" charset="0"/>
                <a:cs typeface="Courier" charset="0"/>
              </a:rPr>
              <a:t>00000417 </a:t>
            </a:r>
            <a:r>
              <a:rPr lang="is-IS" sz="15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1047</a:t>
            </a:r>
          </a:p>
          <a:p>
            <a:endParaRPr lang="en-US" sz="15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47164" y="5476546"/>
            <a:ext cx="52931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Verdana" charset="0"/>
                <a:ea typeface="Verdana" charset="0"/>
                <a:cs typeface="Verdana" charset="0"/>
              </a:rPr>
              <a:t>https://www.pg4e.com/code/</a:t>
            </a:r>
            <a:r>
              <a:rPr lang="en-US" dirty="0" err="1">
                <a:latin typeface="Verdana" charset="0"/>
                <a:ea typeface="Verdana" charset="0"/>
                <a:cs typeface="Verdana" charset="0"/>
              </a:rPr>
              <a:t>simplehash.py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5896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Science/Math of Hashing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Designing Hash Computations is serious work</a:t>
            </a:r>
          </a:p>
          <a:p>
            <a:r>
              <a:rPr lang="en-US" sz="3200" dirty="0" smtClean="0"/>
              <a:t>National Institute of Standards and Technology (NIST) runs multi-year "competitions" when new hashing algorithms are needed</a:t>
            </a:r>
          </a:p>
          <a:p>
            <a:r>
              <a:rPr lang="en-US" sz="3200" dirty="0" smtClean="0"/>
              <a:t>Sometimes algorithms have flaws that are detected years later and we deprecate them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238877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"Classic" Hash - MD5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6759388" cy="4733318"/>
          </a:xfrm>
        </p:spPr>
        <p:txBody>
          <a:bodyPr>
            <a:normAutofit/>
          </a:bodyPr>
          <a:lstStyle/>
          <a:p>
            <a:r>
              <a:rPr lang="en-US" dirty="0" smtClean="0"/>
              <a:t>128 bit hash</a:t>
            </a:r>
          </a:p>
          <a:p>
            <a:r>
              <a:rPr lang="en-US" dirty="0" smtClean="0"/>
              <a:t>Widely implemented</a:t>
            </a:r>
          </a:p>
          <a:p>
            <a:r>
              <a:rPr lang="en-US" dirty="0" smtClean="0"/>
              <a:t>Broken for cryptography</a:t>
            </a:r>
          </a:p>
          <a:p>
            <a:pPr lvl="1"/>
            <a:r>
              <a:rPr lang="en-US" dirty="0" smtClean="0"/>
              <a:t>Can alter data in transit without breaking a signature</a:t>
            </a:r>
          </a:p>
          <a:p>
            <a:pPr lvl="1"/>
            <a:r>
              <a:rPr lang="en-US" dirty="0" smtClean="0"/>
              <a:t>Rainbow tables use forward computation and storage to reverse MD5 for short input strings (Password hashing)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492183" y="5261393"/>
            <a:ext cx="41857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Verdana" charset="0"/>
                <a:ea typeface="Verdana" charset="0"/>
                <a:cs typeface="Verdana" charset="0"/>
              </a:rPr>
              <a:t>https://</a:t>
            </a:r>
            <a:r>
              <a:rPr lang="en-US" dirty="0" err="1">
                <a:latin typeface="Verdana" charset="0"/>
                <a:ea typeface="Verdana" charset="0"/>
                <a:cs typeface="Verdana" charset="0"/>
              </a:rPr>
              <a:t>en.wikipedia.org</a:t>
            </a:r>
            <a:r>
              <a:rPr lang="en-US" dirty="0">
                <a:latin typeface="Verdana" charset="0"/>
                <a:ea typeface="Verdana" charset="0"/>
                <a:cs typeface="Verdana" charset="0"/>
              </a:rPr>
              <a:t>/wiki/MD5</a:t>
            </a:r>
          </a:p>
        </p:txBody>
      </p:sp>
      <p:pic>
        <p:nvPicPr>
          <p:cNvPr id="1026" name="Picture 2" descr="https://upload.wikimedia.org/wikipedia/commons/thumb/a/a5/MD5_algorithm.svg/300px-MD5_algorithm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934" y="1192696"/>
            <a:ext cx="3519866" cy="3871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35982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SHA-256 </a:t>
            </a:r>
            <a:r>
              <a:rPr lang="mr-IN" dirty="0" smtClean="0"/>
              <a:t>–</a:t>
            </a:r>
            <a:r>
              <a:rPr lang="en-US" dirty="0" smtClean="0"/>
              <a:t> A Modern 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6275294" cy="4733318"/>
          </a:xfrm>
        </p:spPr>
        <p:txBody>
          <a:bodyPr/>
          <a:lstStyle/>
          <a:p>
            <a:r>
              <a:rPr lang="en-US" dirty="0" smtClean="0"/>
              <a:t>A family of related hashes called "SHA-2"</a:t>
            </a:r>
          </a:p>
          <a:p>
            <a:r>
              <a:rPr lang="en-US" dirty="0" smtClean="0"/>
              <a:t>Created in 2001</a:t>
            </a:r>
            <a:endParaRPr lang="en-US" dirty="0"/>
          </a:p>
        </p:txBody>
      </p:sp>
      <p:pic>
        <p:nvPicPr>
          <p:cNvPr id="2052" name="Picture 4" descr="https://upload.wikimedia.org/wikipedia/commons/thumb/7/7d/SHA-2.svg/400px-SHA-2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459" y="1192697"/>
            <a:ext cx="4469082" cy="3150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16486" y="3247581"/>
            <a:ext cx="955902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discuss=&gt; select md5('hello');</a:t>
            </a: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               md5                </a:t>
            </a: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----------------------------------</a:t>
            </a: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 5d41402abc4b2a76b9719d911017c592</a:t>
            </a:r>
          </a:p>
          <a:p>
            <a:endParaRPr lang="is-IS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b="1" dirty="0" smtClean="0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=&gt; select sha256('hello');</a:t>
            </a: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                               sha256                               </a:t>
            </a: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--------------------------------------------------------------------</a:t>
            </a: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 \x2cf24dba5fb0a30e26e83b2ac5b9e29e1b161e5c1fa7425e73043362938b9824</a:t>
            </a:r>
          </a:p>
        </p:txBody>
      </p:sp>
    </p:spTree>
    <p:extLst>
      <p:ext uri="{BB962C8B-B14F-4D97-AF65-F5344CB8AC3E}">
        <p14:creationId xmlns:p14="http://schemas.microsoft.com/office/powerpoint/2010/main" val="4019081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Indexes and 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6920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Build a Web Crawler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616432"/>
          </a:xfrm>
        </p:spPr>
        <p:txBody>
          <a:bodyPr>
            <a:normAutofit/>
          </a:bodyPr>
          <a:lstStyle/>
          <a:p>
            <a:r>
              <a:rPr lang="en-US" dirty="0" smtClean="0"/>
              <a:t>Approach</a:t>
            </a:r>
          </a:p>
          <a:p>
            <a:pPr lvl="1"/>
            <a:r>
              <a:rPr lang="en-US" dirty="0" smtClean="0"/>
              <a:t>Retrieve a web page from our queue of web pages</a:t>
            </a:r>
          </a:p>
          <a:p>
            <a:pPr lvl="1"/>
            <a:r>
              <a:rPr lang="en-US" dirty="0" smtClean="0"/>
              <a:t>Store the web page and look for outgoing links</a:t>
            </a:r>
          </a:p>
          <a:p>
            <a:pPr lvl="1"/>
            <a:r>
              <a:rPr lang="en-US" dirty="0" smtClean="0"/>
              <a:t>Add the links </a:t>
            </a:r>
            <a:r>
              <a:rPr lang="en-US" dirty="0" smtClean="0">
                <a:solidFill>
                  <a:srgbClr val="0070C0"/>
                </a:solidFill>
              </a:rPr>
              <a:t>we have not already read </a:t>
            </a:r>
            <a:r>
              <a:rPr lang="en-US" dirty="0" smtClean="0"/>
              <a:t>to a queue</a:t>
            </a:r>
          </a:p>
          <a:p>
            <a:pPr lvl="1"/>
            <a:endParaRPr lang="en-US" dirty="0"/>
          </a:p>
          <a:p>
            <a:r>
              <a:rPr lang="en-US" dirty="0" smtClean="0"/>
              <a:t>This table will be large and we will look up </a:t>
            </a:r>
            <a:r>
              <a:rPr lang="en-US" dirty="0" smtClean="0"/>
              <a:t>URLs </a:t>
            </a:r>
            <a:r>
              <a:rPr lang="en-US" dirty="0" smtClean="0"/>
              <a:t>quite </a:t>
            </a:r>
            <a:r>
              <a:rPr lang="en-US" dirty="0" smtClean="0"/>
              <a:t>often (100s per retrieved page)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445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39788" y="578224"/>
            <a:ext cx="8042586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random(), random(),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trunc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(random()*100);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random       |      random       |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trunc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-------------------+-------------------+-------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0.192553216125816 | 0.751528221182525 |    91</a:t>
            </a:r>
          </a:p>
          <a:p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=&gt; select repeat('Neon ', 5);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    repeat          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Neon Neon Neon Neon Neon </a:t>
            </a:r>
          </a:p>
          <a:p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=&gt; select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generate_series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(1,5);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generate_series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              1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              2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              3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              4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             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5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6061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5083" y="1400343"/>
            <a:ext cx="381065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cr1 (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VARCHAR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128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</a:t>
            </a:r>
          </a:p>
          <a:p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22929" y="3455895"/>
            <a:ext cx="914545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insert into cr1(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discuss-&gt; select repeat('Neon', 1000) ||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generate_series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(1,5000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ERROR:  value too long for type character varying(128)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 </a:t>
            </a:r>
          </a:p>
          <a:p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long is a URL?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6834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8530" y="707831"/>
            <a:ext cx="26949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cr2 (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TEXT,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56014" y="2185159"/>
            <a:ext cx="8207696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discuss=&gt; insert into cr2 (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discuss-&gt; select repeat('Neon', 1000) || 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generate_series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(1,5000);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INSERT 0 5000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discuss=&gt; select 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('cr2'), 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('cr2');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------------------+-----------------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           507904 |               0</a:t>
            </a:r>
          </a:p>
          <a:p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smtClean="0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=&gt; create unique index cr2_unique on cr2 (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CREATE INDEX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discuss=&gt; select 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('cr2'), 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('cr2');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------------------+-----------------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           507904 |          </a:t>
            </a:r>
            <a:r>
              <a:rPr lang="en-US" sz="16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450560</a:t>
            </a:r>
          </a:p>
        </p:txBody>
      </p:sp>
    </p:spTree>
    <p:extLst>
      <p:ext uri="{BB962C8B-B14F-4D97-AF65-F5344CB8AC3E}">
        <p14:creationId xmlns:p14="http://schemas.microsoft.com/office/powerpoint/2010/main" val="17314466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16487" y="517724"/>
            <a:ext cx="9559027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drop index cr2_unique;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DROP INDEX</a:t>
            </a:r>
          </a:p>
          <a:p>
            <a:endParaRPr lang="pl-PL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pl-PL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pl-PL" b="1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pl-PL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b="1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pl-PL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 index cr2_md5 on cr2 (md5(</a:t>
            </a:r>
            <a:r>
              <a:rPr lang="pl-PL" b="1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pl-PL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));</a:t>
            </a:r>
          </a:p>
          <a:p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 INDEX</a:t>
            </a:r>
          </a:p>
          <a:p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('cr2'),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('cr2');</a:t>
            </a:r>
          </a:p>
          <a:p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------------------+-----------------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507904 |          </a:t>
            </a:r>
            <a:r>
              <a:rPr lang="mr-IN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311296</a:t>
            </a:r>
            <a:endParaRPr lang="en-US" b="1" dirty="0" smtClean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discuss=&gt; </a:t>
            </a:r>
            <a:r>
              <a:rPr lang="is-I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explain select * from cr2 where url='lemons';</a:t>
            </a: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Seq Scan</a:t>
            </a:r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 on cr2  (cost=0.00..124.50 rows=1 width=99)</a:t>
            </a: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   Filter: (url = 'lemons'::text</a:t>
            </a:r>
            <a:r>
              <a:rPr lang="is-IS" b="1" dirty="0" smtClean="0">
                <a:latin typeface="Courier" charset="0"/>
                <a:ea typeface="Courier" charset="0"/>
                <a:cs typeface="Courier" charset="0"/>
              </a:rPr>
              <a:t>)</a:t>
            </a:r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is-IS" b="1" dirty="0">
                <a:latin typeface="Courier" charset="0"/>
                <a:ea typeface="Courier" charset="0"/>
                <a:cs typeface="Courier" charset="0"/>
              </a:rPr>
            </a:br>
            <a:endParaRPr lang="is-I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discuss=&gt; </a:t>
            </a:r>
            <a:r>
              <a:rPr lang="is-I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explain select * from cr2 where md5(url)=md5('lemons');</a:t>
            </a: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Index Scan </a:t>
            </a:r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using cr2_md5 on cr2  (cost=0.28..8.30 rows=1 width=99)</a:t>
            </a:r>
          </a:p>
          <a:p>
            <a:r>
              <a:rPr lang="is-IS" b="1" dirty="0">
                <a:latin typeface="Courier" charset="0"/>
                <a:ea typeface="Courier" charset="0"/>
                <a:cs typeface="Courier" charset="0"/>
              </a:rPr>
              <a:t>   Index Cond: (md5(url) = '238ad51a7f1d25d991e6b51879d6b66d'::text</a:t>
            </a:r>
            <a:r>
              <a:rPr lang="is-IS" b="1" dirty="0" smtClean="0">
                <a:latin typeface="Courier" charset="0"/>
                <a:ea typeface="Courier" charset="0"/>
                <a:cs typeface="Courier" charset="0"/>
              </a:rPr>
              <a:t>)</a:t>
            </a:r>
            <a:endParaRPr lang="is-I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28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14400" y="504277"/>
            <a:ext cx="108996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explain</a:t>
            </a:r>
            <a:r>
              <a:rPr lang="en-U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 analyze 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 * from cr2 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where md5(</a:t>
            </a:r>
            <a:r>
              <a:rPr lang="en-US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)=md5('lemons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');</a:t>
            </a: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Index </a:t>
            </a:r>
            <a:r>
              <a:rPr lang="en-US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Scan 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using cr2_md5 on cr2  (cost=0.28..8.30 rows=1 width=99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(actual time=0.118..0.118 rows=0 loops=1)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Index Cond: (md5(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= '238ad51a7f1d25d991e6b51879d6b66d'::text)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Planning Time: 0.116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Execution Time: 0.142 </a:t>
            </a:r>
            <a:r>
              <a:rPr lang="en-US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pl-PL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pl-PL" b="1" dirty="0" err="1">
                <a:latin typeface="Courier" charset="0"/>
                <a:ea typeface="Courier" charset="0"/>
                <a:cs typeface="Courier" charset="0"/>
              </a:rPr>
              <a:t>explain</a:t>
            </a:r>
            <a:r>
              <a:rPr lang="pl-PL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b="1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analyze</a:t>
            </a:r>
            <a:r>
              <a:rPr lang="pl-PL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* from cr2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='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lemons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';</a:t>
            </a:r>
          </a:p>
          <a:p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Seq</a:t>
            </a:r>
            <a:r>
              <a:rPr lang="en-US" b="1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Scan on cr2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(cost=0.00..124.50 rows=1 width=99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(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actual time=1.764..1.764 rows=0 loops=1)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Filter: (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= 'lemons'::text)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Rows Removed by Filter: 5000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Planning Time: 0.067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Execution Time: 1.784 </a:t>
            </a:r>
            <a:r>
              <a:rPr lang="en-US" b="1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b="1" dirty="0" smtClean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8657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68189" y="331313"/>
            <a:ext cx="325281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cr3 (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TEXT,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url_md5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uuid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73625" y="2220110"/>
            <a:ext cx="9812302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discuss=&gt; insert into </a:t>
            </a:r>
            <a:r>
              <a:rPr lang="en-US" sz="1600" b="1" dirty="0" smtClean="0">
                <a:latin typeface="Courier" charset="0"/>
                <a:ea typeface="Courier" charset="0"/>
                <a:cs typeface="Courier" charset="0"/>
              </a:rPr>
              <a:t>cr3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discuss-&gt; select repeat('Neon', 1000) || 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generate_series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(1,5000);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INSERT 0 5000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discuss=&gt; update cr3 set url_md5 = md5(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)::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uuid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UPDATE </a:t>
            </a:r>
            <a:r>
              <a:rPr lang="en-US" sz="1600" b="1" dirty="0" smtClean="0">
                <a:latin typeface="Courier" charset="0"/>
                <a:ea typeface="Courier" charset="0"/>
                <a:cs typeface="Courier" charset="0"/>
              </a:rPr>
              <a:t>5000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discuss=&gt; select 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('cr3'), 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('cr3');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sz="1600" b="1" dirty="0" err="1"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------------------+-----------------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          1097728 |          </a:t>
            </a:r>
            <a:r>
              <a:rPr lang="en-US" sz="1600" b="1" dirty="0" smtClean="0">
                <a:latin typeface="Courier" charset="0"/>
                <a:ea typeface="Courier" charset="0"/>
                <a:cs typeface="Courier" charset="0"/>
              </a:rPr>
              <a:t>368640</a:t>
            </a:r>
          </a:p>
          <a:p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discuss=&gt; explain analyze select * from cr3 where url_md5=md5('lemons')::uuid;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 Index Scan using cr3_url_md5_key on </a:t>
            </a:r>
            <a:r>
              <a:rPr lang="is-IS" sz="1600" b="1" dirty="0" smtClean="0">
                <a:latin typeface="Courier" charset="0"/>
                <a:ea typeface="Courier" charset="0"/>
                <a:cs typeface="Courier" charset="0"/>
              </a:rPr>
              <a:t>cr3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  Index Cond: (url_md5 = '238ad51a-7f1d-25d9-91e6-b51879d6b66d'::uuid)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Planning Time: 0.110 ms</a:t>
            </a:r>
          </a:p>
          <a:p>
            <a:r>
              <a:rPr lang="is-IS" sz="1600" b="1" dirty="0">
                <a:latin typeface="Courier" charset="0"/>
                <a:ea typeface="Courier" charset="0"/>
                <a:cs typeface="Courier" charset="0"/>
              </a:rPr>
              <a:t> Execution Time: 0.030 ms</a:t>
            </a:r>
          </a:p>
          <a:p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1858" y="245857"/>
            <a:ext cx="5221941" cy="1139190"/>
          </a:xfrm>
        </p:spPr>
        <p:txBody>
          <a:bodyPr>
            <a:normAutofit fontScale="90000"/>
          </a:bodyPr>
          <a:lstStyle/>
          <a:p>
            <a:r>
              <a:rPr lang="en-US" smtClean="0"/>
              <a:t>Hashing with a </a:t>
            </a:r>
            <a:r>
              <a:rPr lang="en-US" dirty="0" smtClean="0"/>
              <a:t>separate column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6339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27848" y="1407080"/>
            <a:ext cx="3217547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cr2 (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TEXT,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</a:t>
            </a:r>
          </a:p>
          <a:p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No INDEX</a:t>
            </a:r>
          </a:p>
          <a:p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Relation Size  </a:t>
            </a:r>
            <a:r>
              <a:rPr lang="is-I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507904 </a:t>
            </a:r>
          </a:p>
          <a:p>
            <a:r>
              <a:rPr lang="is-I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Index Size          0</a:t>
            </a:r>
          </a:p>
          <a:p>
            <a:endParaRPr lang="is-I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       1.784 ms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33354" y="1407080"/>
            <a:ext cx="3079689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cr2 (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TEXT,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</a:t>
            </a:r>
          </a:p>
          <a:p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MD5 Index on </a:t>
            </a:r>
            <a:r>
              <a:rPr lang="en-US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Relation Size  </a:t>
            </a:r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507904</a:t>
            </a:r>
            <a:endParaRPr lang="en-US" b="1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Index </a:t>
            </a:r>
            <a:r>
              <a:rPr lang="is-I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Size </a:t>
            </a:r>
            <a:r>
              <a:rPr lang="is-I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311296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SELECT        0.142ms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01001" y="1407080"/>
            <a:ext cx="3217547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cr3 (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TEXT,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url_md5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uuid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</a:t>
            </a:r>
          </a:p>
          <a:p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Relation Size  1097728</a:t>
            </a: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Index Size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  368640</a:t>
            </a: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        </a:t>
            </a:r>
            <a:r>
              <a:rPr lang="is-IS" b="1" dirty="0" smtClean="0">
                <a:latin typeface="Courier" charset="0"/>
                <a:ea typeface="Courier" charset="0"/>
                <a:cs typeface="Courier" charset="0"/>
              </a:rPr>
              <a:t>0.030 ms</a:t>
            </a:r>
            <a:endParaRPr lang="is-I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 Strategies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98494" y="5392271"/>
            <a:ext cx="9060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speed is for </a:t>
            </a:r>
            <a:r>
              <a:rPr lang="en-US" i="1" dirty="0" smtClean="0"/>
              <a:t>exact match </a:t>
            </a:r>
            <a:r>
              <a:rPr lang="en-US" dirty="0" smtClean="0"/>
              <a:t>SELECT statements </a:t>
            </a:r>
            <a:r>
              <a:rPr lang="mr-IN" dirty="0" smtClean="0"/>
              <a:t>–</a:t>
            </a:r>
            <a:r>
              <a:rPr lang="en-US" dirty="0" smtClean="0"/>
              <a:t> like one might do for a logical key on a table.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1544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PostgreSQL Index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B-Tree </a:t>
            </a:r>
            <a:r>
              <a:rPr lang="mr-IN" dirty="0" smtClean="0"/>
              <a:t>–</a:t>
            </a:r>
            <a:r>
              <a:rPr lang="en-US" dirty="0" smtClean="0"/>
              <a:t> Maintains order </a:t>
            </a:r>
            <a:r>
              <a:rPr lang="mr-IN" dirty="0" smtClean="0"/>
              <a:t>–</a:t>
            </a:r>
            <a:r>
              <a:rPr lang="en-US" dirty="0" smtClean="0"/>
              <a:t> Usually preferred</a:t>
            </a:r>
          </a:p>
          <a:p>
            <a:pPr lvl="1"/>
            <a:r>
              <a:rPr lang="en-US" dirty="0" smtClean="0"/>
              <a:t>Helps on exact lookup, prefix lookup, &lt;, &gt;, range, sort</a:t>
            </a:r>
          </a:p>
          <a:p>
            <a:r>
              <a:rPr lang="en-US" dirty="0" smtClean="0"/>
              <a:t>HASH</a:t>
            </a:r>
          </a:p>
          <a:p>
            <a:pPr lvl="1"/>
            <a:r>
              <a:rPr lang="en-US" dirty="0" smtClean="0"/>
              <a:t>Smaller - helps only on exact lookup</a:t>
            </a:r>
          </a:p>
          <a:p>
            <a:pPr lvl="1"/>
            <a:r>
              <a:rPr lang="en-US" dirty="0" smtClean="0"/>
              <a:t>Not recommended before PostgreSQL 10</a:t>
            </a:r>
          </a:p>
        </p:txBody>
      </p:sp>
    </p:spTree>
    <p:extLst>
      <p:ext uri="{BB962C8B-B14F-4D97-AF65-F5344CB8AC3E}">
        <p14:creationId xmlns:p14="http://schemas.microsoft.com/office/powerpoint/2010/main" val="184555752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68189" y="331313"/>
            <a:ext cx="659988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cr4 (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TEXT,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</a:t>
            </a:r>
          </a:p>
          <a:p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index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cr4_hash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cr4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using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hash (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16424" y="2825228"/>
            <a:ext cx="8207696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select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('cr5'),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('cr5');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pg_relation_size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pg_indexes_size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------------------+-----------------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507904 |          </a:t>
            </a:r>
            <a:r>
              <a:rPr lang="mr-IN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278528</a:t>
            </a:r>
          </a:p>
          <a:p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(1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row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endParaRPr lang="pl-PL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explain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analyze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* from cr5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='</a:t>
            </a:r>
            <a:r>
              <a:rPr lang="pl-PL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lemons</a:t>
            </a:r>
            <a:r>
              <a:rPr lang="pl-PL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';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Bitmap 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Heap Scan on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cr5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Recheck Cond: (</a:t>
            </a:r>
            <a:r>
              <a:rPr lang="en-US" sz="1600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= 'lemons'::text)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-&gt;  Bitmap Index Scan on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cr5_hash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mr-IN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Index</a:t>
            </a:r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Cond</a:t>
            </a:r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: (</a:t>
            </a:r>
            <a:r>
              <a:rPr lang="mr-IN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= '</a:t>
            </a:r>
            <a:r>
              <a:rPr lang="mr-IN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lemons</a:t>
            </a:r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'::</a:t>
            </a:r>
            <a:r>
              <a:rPr lang="mr-IN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Planning Time: 0.131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Execution Time: </a:t>
            </a:r>
            <a:r>
              <a:rPr lang="en-U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0.045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ms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51286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Versus B-Tree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43958" y="1479180"/>
            <a:ext cx="3217547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cr3 (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TEXT,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url_md5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uuid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</a:t>
            </a:r>
          </a:p>
          <a:p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Relation Size  1097728</a:t>
            </a: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Index Size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  368640</a:t>
            </a: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        </a:t>
            </a:r>
            <a:r>
              <a:rPr lang="is-IS" b="1" dirty="0" smtClean="0">
                <a:latin typeface="Courier" charset="0"/>
                <a:ea typeface="Courier" charset="0"/>
                <a:cs typeface="Courier" charset="0"/>
              </a:rPr>
              <a:t>0.030 ms</a:t>
            </a:r>
            <a:endParaRPr lang="is-I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78656" y="5378828"/>
            <a:ext cx="8165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speed is for </a:t>
            </a:r>
            <a:r>
              <a:rPr lang="en-US" i="1" dirty="0" smtClean="0"/>
              <a:t>exact match </a:t>
            </a:r>
            <a:r>
              <a:rPr lang="en-US" dirty="0" smtClean="0"/>
              <a:t>SELECT statements </a:t>
            </a:r>
            <a:r>
              <a:rPr lang="mr-IN" dirty="0" smtClean="0"/>
              <a:t>–</a:t>
            </a:r>
            <a:r>
              <a:rPr lang="en-US" dirty="0" smtClean="0"/>
              <a:t> also HASH index cannot be unique.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32935" y="1479180"/>
            <a:ext cx="3217547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cr4 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TEXT,</a:t>
            </a:r>
          </a:p>
          <a:p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</a:p>
          <a:p>
            <a:r>
              <a:rPr lang="mr-IN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Index HASH (</a:t>
            </a:r>
            <a:r>
              <a:rPr lang="en-US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Relation Size   </a:t>
            </a:r>
            <a:r>
              <a:rPr lang="is-IS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507904</a:t>
            </a:r>
            <a:endParaRPr lang="en-US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Index Size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is-IS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278528</a:t>
            </a: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        </a:t>
            </a:r>
            <a:r>
              <a:rPr lang="is-IS" b="1" dirty="0" smtClean="0">
                <a:latin typeface="Courier" charset="0"/>
                <a:ea typeface="Courier" charset="0"/>
                <a:cs typeface="Courier" charset="0"/>
              </a:rPr>
              <a:t>0.045 ms</a:t>
            </a:r>
            <a:endParaRPr lang="is-I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304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 Expressions</a:t>
            </a:r>
            <a:br>
              <a:rPr lang="en-US" dirty="0" smtClean="0"/>
            </a:br>
            <a:r>
              <a:rPr lang="en-US" sz="2400" dirty="0" smtClean="0"/>
              <a:t>https://www.py4e.com/lessons/regex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0024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39788" y="578224"/>
            <a:ext cx="845616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'https://sql4e.com/neon/' || 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discuss-&gt;  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trunc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(random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()*1000000) || repeat('Lemon', 5)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||</a:t>
            </a: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discuss-&gt;  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generate_series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(1,5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                  ?column?                        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---------------------------------------------------------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https://sql4e.com/neon/225845LemonLemonLemonLemonLemon1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https://sql4e.com/neon/679405LemonLemonLemonLemonLemon2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https://sql4e.com/neon/603925LemonLemonLemonLemonLemon3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https://sql4e.com/neon/917014LemonLemonLemonLemonLemon4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https://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sql4e.com/neon/428156LemonLemonLemonLemonLemon5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015708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 Expressions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363986"/>
          </a:xfrm>
        </p:spPr>
        <p:txBody>
          <a:bodyPr>
            <a:noAutofit/>
          </a:bodyPr>
          <a:lstStyle/>
          <a:p>
            <a:r>
              <a:rPr lang="en-US" sz="3200" dirty="0" smtClean="0"/>
              <a:t>A text based programming language</a:t>
            </a:r>
          </a:p>
          <a:p>
            <a:r>
              <a:rPr lang="en-US" sz="3200" dirty="0" smtClean="0"/>
              <a:t>Clever wild-card strings for matching and parsing text</a:t>
            </a:r>
          </a:p>
          <a:p>
            <a:r>
              <a:rPr lang="en-US" sz="3200" dirty="0" smtClean="0"/>
              <a:t>Widely available</a:t>
            </a:r>
          </a:p>
          <a:p>
            <a:pPr lvl="1"/>
            <a:r>
              <a:rPr lang="en-US" sz="3200" dirty="0" smtClean="0"/>
              <a:t>Unix commands like "grep"</a:t>
            </a:r>
          </a:p>
          <a:p>
            <a:pPr lvl="1"/>
            <a:r>
              <a:rPr lang="en-US" sz="3200" dirty="0" smtClean="0"/>
              <a:t>Virtually every programming language</a:t>
            </a:r>
          </a:p>
          <a:p>
            <a:pPr lvl="1"/>
            <a:r>
              <a:rPr lang="en-US" sz="3200" dirty="0" smtClean="0"/>
              <a:t>Subtle differences across implementations</a:t>
            </a:r>
          </a:p>
          <a:p>
            <a:r>
              <a:rPr lang="en-US" sz="3200" dirty="0" smtClean="0"/>
              <a:t>PostgreSQL </a:t>
            </a:r>
            <a:r>
              <a:rPr lang="en-US" sz="3200" dirty="0" smtClean="0"/>
              <a:t>uses </a:t>
            </a:r>
            <a:r>
              <a:rPr lang="en-US" sz="3200" dirty="0" smtClean="0"/>
              <a:t>the POSIX variant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5556683"/>
            <a:ext cx="49936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rgbClr val="FFFF00"/>
              </a:buClr>
              <a:buSzPct val="25000"/>
            </a:pPr>
            <a:r>
              <a:rPr lang="en-US" u="sng" dirty="0">
                <a:solidFill>
                  <a:srgbClr val="FFFF00"/>
                </a:solidFill>
                <a:latin typeface="Arial Regular" charset="0"/>
                <a:ea typeface="Arial Regular" charset="0"/>
                <a:cs typeface="Arial Regular" charset="0"/>
                <a:sym typeface="Cabin"/>
                <a:hlinkClick r:id="rId2"/>
              </a:rPr>
              <a:t>http://en.wikipedia.org/wiki/Regular_expression</a:t>
            </a:r>
          </a:p>
        </p:txBody>
      </p:sp>
    </p:spTree>
    <p:extLst>
      <p:ext uri="{BB962C8B-B14F-4D97-AF65-F5344CB8AC3E}">
        <p14:creationId xmlns:p14="http://schemas.microsoft.com/office/powerpoint/2010/main" val="47339859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Understanding Regular Expressions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powerful and quite cryptic at first</a:t>
            </a:r>
          </a:p>
          <a:p>
            <a:r>
              <a:rPr lang="en-US" dirty="0" smtClean="0"/>
              <a:t>Fun once you understand them</a:t>
            </a:r>
          </a:p>
          <a:p>
            <a:r>
              <a:rPr lang="en-US" dirty="0" smtClean="0"/>
              <a:t>It is like learning a new programming language where marker characters are keywords</a:t>
            </a:r>
          </a:p>
          <a:p>
            <a:r>
              <a:rPr lang="en-US" dirty="0" smtClean="0"/>
              <a:t>It is kind of a throwback to the 1970's </a:t>
            </a:r>
            <a:r>
              <a:rPr lang="mr-IN" dirty="0" smtClean="0"/>
              <a:t>–</a:t>
            </a:r>
            <a:r>
              <a:rPr lang="en-US" dirty="0" smtClean="0"/>
              <a:t> very </a:t>
            </a:r>
            <a:r>
              <a:rPr lang="en-US" dirty="0" smtClean="0"/>
              <a:t>compact</a:t>
            </a:r>
          </a:p>
          <a:p>
            <a:r>
              <a:rPr lang="en-US" dirty="0" smtClean="0"/>
              <a:t>Lots of </a:t>
            </a:r>
            <a:r>
              <a:rPr lang="en-US" dirty="0" err="1" smtClean="0"/>
              <a:t>StackOverflow</a:t>
            </a:r>
            <a:r>
              <a:rPr lang="en-US" dirty="0" smtClean="0"/>
              <a:t> posts to look at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932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240" descr="Narrator: Whenever I learn a new skill I concoct elaborate fantasy scenarios where it lets me save the day.&#10;Woman: Oh no! The killer must have followed her on vacation!&#10;[[Woman points to computer]]&#10;Woman: But to find them we'd need to search through 200MB of emails looking for something formatted like an address!&#10;Man: It's hopeless!&#10;Offpanel voice: Everybody stand back.&#10;Offpanel voice: I know regular expressions.&#10;[[A man swings in on a rope, toward the computer]] &lt;&lt;tap tap&gt;&gt;&#10;&lt;&lt;PERL!&amp;&gt;&gt;&#10;[[The man swings away, and the other characters cheer]]&#10;{{rollover text: Wait, forgot to escape a space. Wheeeeee[taptaptap]eeeeee.}}" title="Comic about regular expressions https://xkcd.com/208/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31027" y="457200"/>
            <a:ext cx="5711919" cy="571163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8121945" y="4656275"/>
            <a:ext cx="27254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rgbClr val="FFFF00"/>
              </a:buClr>
              <a:buSzPct val="25000"/>
            </a:pPr>
            <a:r>
              <a:rPr lang="en-US" u="sng" dirty="0">
                <a:solidFill>
                  <a:srgbClr val="FFD966"/>
                </a:solidFill>
                <a:latin typeface="Verdana" charset="0"/>
                <a:ea typeface="Verdana" charset="0"/>
                <a:cs typeface="Verdana" charset="0"/>
                <a:sym typeface="Cabin"/>
                <a:hlinkClick r:id="rId4"/>
              </a:rPr>
              <a:t>http://xkcd.com/208/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1944" y="245857"/>
            <a:ext cx="3231855" cy="1475367"/>
          </a:xfrm>
        </p:spPr>
        <p:txBody>
          <a:bodyPr>
            <a:normAutofit/>
          </a:bodyPr>
          <a:lstStyle/>
          <a:p>
            <a:r>
              <a:rPr lang="en-US" sz="3200" dirty="0" smtClean="0"/>
              <a:t>There is an XKCD for Everything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7174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 Quick Guide</a:t>
            </a:r>
          </a:p>
        </p:txBody>
      </p:sp>
      <p:sp>
        <p:nvSpPr>
          <p:cNvPr id="5" name="Shape 247"/>
          <p:cNvSpPr txBox="1"/>
          <p:nvPr/>
        </p:nvSpPr>
        <p:spPr>
          <a:xfrm>
            <a:off x="1422400" y="1250576"/>
            <a:ext cx="11607801" cy="38996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^        Matches the beginning of a line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$        Matches the end of the line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.        Matches any character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 smtClean="0">
                <a:latin typeface="Courier"/>
                <a:ea typeface="Courier New"/>
                <a:cs typeface="Courier"/>
                <a:sym typeface="Courier New"/>
              </a:rPr>
              <a:t>*        </a:t>
            </a: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Repeats a character zero or more times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*?       Repeats a character zero or more times (non-greedy)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+        Repeats a character one or more times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+?       Repeats a character one or more times (non-greedy)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[</a:t>
            </a:r>
            <a:r>
              <a:rPr lang="en-US" sz="2000" i="0" u="none" strike="noStrike" cap="none" dirty="0" err="1">
                <a:latin typeface="Courier"/>
                <a:ea typeface="Courier New"/>
                <a:cs typeface="Courier"/>
                <a:sym typeface="Courier New"/>
              </a:rPr>
              <a:t>aeiou</a:t>
            </a: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]  Matches a single character in the listed set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[^XYZ]   Matches a single character not in the listed set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[a-z0-9] The set of characters can include a range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(        Indicates where string extraction is to start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Arial"/>
              <a:buNone/>
            </a:pPr>
            <a:r>
              <a:rPr lang="en-US" sz="2000" i="0" u="none" strike="noStrike" cap="none" dirty="0">
                <a:latin typeface="Courier"/>
                <a:ea typeface="Courier New"/>
                <a:cs typeface="Courier"/>
                <a:sym typeface="Courier New"/>
              </a:rPr>
              <a:t>)        Indicates where string extraction is to end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61765" y="5795682"/>
            <a:ext cx="5790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</a:t>
            </a:r>
            <a:r>
              <a:rPr lang="en-US" smtClean="0"/>
              <a:t>://www.pg4e.com/lectures/04-Text-Regex-Handout.txt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6146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38200" y="5556683"/>
            <a:ext cx="94084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www.postgresql.org</a:t>
            </a:r>
            <a:r>
              <a:rPr lang="en-US" dirty="0"/>
              <a:t>/docs/11/</a:t>
            </a:r>
            <a:r>
              <a:rPr lang="en-US" dirty="0" err="1"/>
              <a:t>functions-matching.html#FUNCTIONS-POSIX-REGEXP</a:t>
            </a:r>
            <a:endParaRPr lang="en-US" dirty="0"/>
          </a:p>
        </p:txBody>
      </p:sp>
      <p:pic>
        <p:nvPicPr>
          <p:cNvPr id="5" name="Picture 4" descr="https://www.postgresql.org/docs/11/functions-matching.html#FUNCTIONS-POSIX-REGEXP&#10;" title="Screen shot of PostgreSQL regular expression documentatio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6" y="424996"/>
            <a:ext cx="9342226" cy="49538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11235" y="1075765"/>
            <a:ext cx="23263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PostgreSQL documentation is </a:t>
            </a:r>
            <a:r>
              <a:rPr lang="en-US" smtClean="0">
                <a:latin typeface="Verdana" charset="0"/>
                <a:ea typeface="Verdana" charset="0"/>
                <a:cs typeface="Verdana" charset="0"/>
              </a:rPr>
              <a:t>good. </a:t>
            </a:r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Lots of online examples.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8266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38200" y="5556683"/>
            <a:ext cx="94084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www.postgresql.org</a:t>
            </a:r>
            <a:r>
              <a:rPr lang="en-US" dirty="0"/>
              <a:t>/docs/11/</a:t>
            </a:r>
            <a:r>
              <a:rPr lang="en-US" dirty="0" err="1"/>
              <a:t>functions-matching.html#FUNCTIONS-POSIX-REGEXP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Clause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~ Matches</a:t>
            </a:r>
          </a:p>
          <a:p>
            <a:r>
              <a:rPr lang="en-US" dirty="0"/>
              <a:t>~* Matches case insensitive</a:t>
            </a:r>
          </a:p>
          <a:p>
            <a:r>
              <a:rPr lang="en-US" dirty="0"/>
              <a:t>!~ Does not match</a:t>
            </a:r>
          </a:p>
          <a:p>
            <a:r>
              <a:rPr lang="en-US" dirty="0"/>
              <a:t>!~* Does not match case </a:t>
            </a:r>
            <a:r>
              <a:rPr lang="en-US" dirty="0" smtClean="0"/>
              <a:t>insensitive</a:t>
            </a:r>
          </a:p>
          <a:p>
            <a:r>
              <a:rPr lang="en-US" dirty="0" smtClean="0"/>
              <a:t>Different than LIKE </a:t>
            </a:r>
            <a:r>
              <a:rPr lang="mr-IN" dirty="0" smtClean="0"/>
              <a:t>–</a:t>
            </a:r>
            <a:r>
              <a:rPr lang="en-US" dirty="0" smtClean="0"/>
              <a:t> Match anywhere</a:t>
            </a:r>
          </a:p>
          <a:p>
            <a:pPr lvl="1"/>
            <a:r>
              <a:rPr lang="en-US" dirty="0" smtClean="0"/>
              <a:t>tweet ~ 'UMSI'</a:t>
            </a:r>
          </a:p>
          <a:p>
            <a:pPr lvl="1"/>
            <a:r>
              <a:rPr lang="en-US" dirty="0" smtClean="0"/>
              <a:t>tweet LIKE '%UMSI%'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054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simplest regex is like LIKE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29553" y="1358153"/>
            <a:ext cx="813395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(id serial, primary key(id), email text);</a:t>
            </a: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INSERT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INTO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(email)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VALUES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csev@umich.edu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INSERT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INTO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(email)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VALUES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coleen@umich.edu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INSERT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INTO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(email)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VALUES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sally@uiuc.edu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INSERT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INTO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(email)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VALUES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ted79@umuc.edu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INSERT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INTO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(email)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VALUES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glenn1@apple.com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INSERT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INTO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(email)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VALUES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nbody@apple.com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50423" y="4155141"/>
            <a:ext cx="74911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email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WHERE email ~ '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umich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email      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csev@umich.edu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coleen@umich.edu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62173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2693" y="578223"/>
            <a:ext cx="4458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email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email      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csev@umich.edu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coleen@umich.edu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sally@uiuc.edu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ted79@umuc.edu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glenn1@apple.com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nbody@apple.com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01353" y="1990165"/>
            <a:ext cx="7491153" cy="313932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email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WHERE email ~ '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umich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email      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csev@umich.edu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coleen@umich.edu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=&gt; SELECT email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WHERE email ~ '</a:t>
            </a:r>
            <a:r>
              <a:rPr lang="en-US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^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c';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email      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csev@umich.edu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coleen@umich.edu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80279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2693" y="578223"/>
            <a:ext cx="4458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email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email      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csev@umich.edu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coleen@umich.edu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sally@uiuc.edu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ted79@umuc.edu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glenn1@apple.com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nbody@apple.com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01353" y="1990165"/>
            <a:ext cx="7629012" cy="39703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=&gt; SELECT email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WHERE email ~ '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edu</a:t>
            </a:r>
            <a:r>
              <a:rPr lang="en-US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$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email      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csev@umich.edu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coleen@umich.edu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sally@uiuc.edu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ted79@umuc.edu</a:t>
            </a:r>
          </a:p>
          <a:p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email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WHERE email ~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 smtClean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^[</a:t>
            </a:r>
            <a:r>
              <a:rPr lang="en-US" b="1" dirty="0" err="1" smtClean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gnt</a:t>
            </a:r>
            <a:r>
              <a:rPr lang="en-US" b="1" dirty="0" smtClean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]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';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email     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ted79@umuc.edu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glenn@apple.com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nbody@apple.com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6843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2693" y="578223"/>
            <a:ext cx="4458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email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    email      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csev@umich.edu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coleen@umich.edu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sally@uiuc.edu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ted79@umuc.edu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glenn1@apple.com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nbody@apple.com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01353" y="1990165"/>
            <a:ext cx="7491153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SELECT email FROM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WHERE email ~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[0-9]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';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email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------------------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ted79@umuc.edu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glenn1@apple.com</a:t>
            </a:r>
          </a:p>
          <a:p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(2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rows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endParaRPr lang="pl-PL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SELECT email FROM em </a:t>
            </a:r>
            <a:endParaRPr lang="pl-PL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pl-PL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-&gt;    WHERE 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email ~ '</a:t>
            </a:r>
            <a:r>
              <a:rPr lang="pl-PL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pl-PL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0-9][0-9</a:t>
            </a:r>
            <a:r>
              <a:rPr lang="pl-PL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]</a:t>
            </a:r>
            <a:r>
              <a:rPr lang="pl-PL" b="1" dirty="0">
                <a:latin typeface="Courier" charset="0"/>
                <a:ea typeface="Courier" charset="0"/>
                <a:cs typeface="Courier" charset="0"/>
              </a:rPr>
              <a:t>';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email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----------------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ted79@umuc.edu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171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9636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005778" y="941294"/>
            <a:ext cx="8180445" cy="45243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substring(email FROM '</a:t>
            </a:r>
            <a:r>
              <a:rPr lang="en-U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[0-9</a:t>
            </a:r>
            <a:r>
              <a:rPr lang="en-US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]+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')</a:t>
            </a: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discuss-&gt;   FROM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WHERE email ~ '</a:t>
            </a:r>
            <a:r>
              <a:rPr lang="en-US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[0-9]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';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substring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79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1</a:t>
            </a:r>
          </a:p>
          <a:p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=&gt; SELECT substring(email FROM '</a:t>
            </a:r>
            <a:r>
              <a:rPr lang="en-U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.+@(</a:t>
            </a:r>
            <a:r>
              <a:rPr lang="en-US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.*</a:t>
            </a:r>
            <a:r>
              <a:rPr lang="en-U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)$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')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substring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uiuc.edu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umuc.edu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apple.com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apple.com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40631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85416" y="672354"/>
            <a:ext cx="9421169" cy="48013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DISTINCT substring(email FROM '</a:t>
            </a:r>
            <a:r>
              <a:rPr lang="en-US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.+@(.*)$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')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substring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apple.com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uiuc.edu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umuc.edu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umich.edu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discuss=&gt; SELECT substring(email FROM '</a:t>
            </a:r>
            <a:r>
              <a:rPr lang="en-US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.+@(.*)$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'),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discuss-&gt;     count(substring(email FROM '</a:t>
            </a:r>
            <a:r>
              <a:rPr lang="en-US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.+@(.*)$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'))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discuss-&gt; FROM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GROUP BY substring(email FROM '</a:t>
            </a:r>
            <a:r>
              <a:rPr lang="en-US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.+@(.*)$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');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substring | count 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-----------+-------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apple.com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|     2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uiuc.edu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|     1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umuc.edu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 |     1</a:t>
            </a:r>
          </a:p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umich.edu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|     2</a:t>
            </a:r>
          </a:p>
        </p:txBody>
      </p:sp>
    </p:spTree>
    <p:extLst>
      <p:ext uri="{BB962C8B-B14F-4D97-AF65-F5344CB8AC3E}">
        <p14:creationId xmlns:p14="http://schemas.microsoft.com/office/powerpoint/2010/main" val="154712537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Matches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2316985"/>
          </a:xfrm>
        </p:spPr>
        <p:txBody>
          <a:bodyPr/>
          <a:lstStyle/>
          <a:p>
            <a:r>
              <a:rPr lang="en-US" dirty="0" smtClean="0"/>
              <a:t>The substring() gets the first match in a text column</a:t>
            </a:r>
          </a:p>
          <a:p>
            <a:r>
              <a:rPr lang="en-US" dirty="0" smtClean="0"/>
              <a:t>We can get an array of matches using </a:t>
            </a:r>
            <a:r>
              <a:rPr lang="en-US" dirty="0" err="1" smtClean="0"/>
              <a:t>regexp_matches</a:t>
            </a:r>
            <a:r>
              <a:rPr lang="en-US" dirty="0" smtClean="0"/>
              <a:t>()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89213" y="3818965"/>
            <a:ext cx="1064426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(id serial, primary key(id), tweet text);</a:t>
            </a: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INSERT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INTO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(tweet)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VALUES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This is #SQL and #FUN stuff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INSERT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INTO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(tweet)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VALUES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More people should learn #SQL from #UMSI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INSERT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INTO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(tweet)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VALUES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#UMSI also teaches #PYTHON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01779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2693" y="578223"/>
            <a:ext cx="60420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SELECT tweet FROM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      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tweet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       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This is #SQL and #FUN stuff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More people should learn #SQL from #UMSI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#UMSI also teaches #PYTHON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55489" y="3442447"/>
            <a:ext cx="7994496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SELECT id, tweet FROM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WHERE tweet ~ '</a:t>
            </a:r>
            <a:r>
              <a:rPr lang="en-US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#SQL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';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id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                 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tweet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       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----+------------------------------------------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1 | This is #SQL and #FUN stuff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2 | More people should learn #SQL from #UMSI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52864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40770" y="618566"/>
            <a:ext cx="10110460" cy="507831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SELECT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regexp_matches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(tweet,'</a:t>
            </a:r>
            <a:r>
              <a:rPr lang="en-US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#([A-Za-z0-9_]+)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', 'g') FROM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regexp_matches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----------------</a:t>
            </a:r>
          </a:p>
          <a:p>
            <a:r>
              <a:rPr lang="fr-F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{SQL}</a:t>
            </a:r>
          </a:p>
          <a:p>
            <a:r>
              <a:rPr lang="fr-F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{FUN}</a:t>
            </a:r>
          </a:p>
          <a:p>
            <a:r>
              <a:rPr lang="fr-F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{SQL}</a:t>
            </a:r>
          </a:p>
          <a:p>
            <a:r>
              <a:rPr lang="is-I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{UMSI}</a:t>
            </a:r>
          </a:p>
          <a:p>
            <a:r>
              <a:rPr lang="is-I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{UMSI}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{PYTHON}</a:t>
            </a:r>
          </a:p>
          <a:p>
            <a:endParaRPr lang="pl-PL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pl-PL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SELECT </a:t>
            </a:r>
            <a:r>
              <a:rPr lang="pl-PL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DISTINCT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regexp_matches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tweet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,'</a:t>
            </a:r>
            <a:r>
              <a:rPr lang="pl-PL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#([A-Za-z0-9_]+)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', 'g') </a:t>
            </a:r>
            <a:endParaRPr lang="pl-PL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pl-PL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-&gt;   FROM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regexp_matches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----------------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{FUN}</a:t>
            </a:r>
          </a:p>
          <a:p>
            <a:r>
              <a:rPr lang="is-I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{UMSI}</a:t>
            </a:r>
          </a:p>
          <a:p>
            <a:r>
              <a:rPr lang="fr-F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{SQL}</a:t>
            </a:r>
          </a:p>
          <a:p>
            <a:r>
              <a:rPr lang="fr-F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{PYTHON}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82883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85416" y="605119"/>
            <a:ext cx="9421169" cy="507831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SELECT tweet FROM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      </a:t>
            </a:r>
            <a:r>
              <a:rPr lang="mr-IN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tweet</a:t>
            </a:r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       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This is #SQL and #FUN stuff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More people should learn #SQL from #UMSI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#UMSI also teaches #PYTHON</a:t>
            </a:r>
          </a:p>
          <a:p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(3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rows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endParaRPr lang="pl-PL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SELECT </a:t>
            </a:r>
            <a:r>
              <a:rPr lang="pl-PL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id,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regexp_matches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tweet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,'</a:t>
            </a:r>
            <a:r>
              <a:rPr lang="pl-PL" b="1" dirty="0">
                <a:solidFill>
                  <a:schemeClr val="accent1"/>
                </a:solidFill>
                <a:latin typeface="Courier" charset="0"/>
                <a:ea typeface="Courier" charset="0"/>
                <a:cs typeface="Courier" charset="0"/>
              </a:rPr>
              <a:t>#([A-Za-z0-9_]+)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', 'g') </a:t>
            </a:r>
            <a:endParaRPr lang="pl-PL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pl-PL" b="1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pl-PL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-&gt;    FROM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id | </a:t>
            </a:r>
            <a:r>
              <a:rPr lang="pl-PL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regexp_matches</a:t>
            </a:r>
            <a:r>
              <a:rPr lang="pl-PL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----+----------------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1 | {SQL}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1 | {FUN}</a:t>
            </a:r>
          </a:p>
          <a:p>
            <a:r>
              <a:rPr lang="hr-H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2 | {SQL}</a:t>
            </a:r>
          </a:p>
          <a:p>
            <a:r>
              <a:rPr lang="hr-H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2 | {UMSI}</a:t>
            </a:r>
          </a:p>
          <a:p>
            <a:r>
              <a:rPr lang="hr-H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3 | {UMSI}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3 | {PYTHON}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33545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Reading Email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13493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58266" y="564776"/>
            <a:ext cx="11075468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https://www.pg4e.com/lectures/</a:t>
            </a:r>
            <a:r>
              <a:rPr lang="en-US" b="1" dirty="0" err="1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mbox-short.txt</a:t>
            </a:r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mbox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(line TEXT);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\copy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mbox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mbox-short.txt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delimiter E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\007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line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mbox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line ~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^From </a:t>
            </a:r>
            <a:r>
              <a:rPr lang="en-US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substring(line,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 (.+@[^ ]+)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mbox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line ~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^From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substring(line,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 (.+@[^ ]+)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), </a:t>
            </a:r>
            <a:r>
              <a:rPr lang="en-US" b="1" dirty="0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count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(substring(line,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 (.+@[^ ]+)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)) 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mbox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line ~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^From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GROUP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BY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substring(line,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 (.+@[^ ]+)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ORDER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BY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count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(substring(line,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 (.+@[^ ]+)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DESC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email, </a:t>
            </a:r>
            <a:r>
              <a:rPr lang="en-US" b="1" dirty="0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count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(email)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 SELECT substring(line,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 (.+@[^ ]+)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AS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email </a:t>
            </a:r>
            <a:endParaRPr lang="en-US" b="1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smtClean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mbox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line ~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^From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AS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badsub</a:t>
            </a:r>
            <a:endParaRPr lang="en-US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GROUP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BY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email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ORDER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BY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count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(email) </a:t>
            </a:r>
            <a:r>
              <a:rPr lang="en-US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DESC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4811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08340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986697" y="458272"/>
            <a:ext cx="3504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mtClean="0">
                <a:solidFill>
                  <a:srgbClr val="FFCC66"/>
                </a:solidFill>
              </a:rPr>
              <a:t>Acknowledgements / Contributions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42924" y="1100138"/>
            <a:ext cx="548640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These slides are Copyright </a:t>
            </a:r>
            <a:r>
              <a:rPr lang="en-US" sz="1400" dirty="0" smtClean="0">
                <a:solidFill>
                  <a:schemeClr val="bg1"/>
                </a:solidFill>
              </a:rPr>
              <a:t>2019-  </a:t>
            </a:r>
            <a:r>
              <a:rPr lang="en-US" sz="1400" dirty="0">
                <a:solidFill>
                  <a:schemeClr val="bg1"/>
                </a:solidFill>
              </a:rPr>
              <a:t>Charles R. Severance (</a:t>
            </a:r>
            <a:r>
              <a:rPr lang="en-US" sz="1400" dirty="0" err="1">
                <a:solidFill>
                  <a:schemeClr val="bg1"/>
                </a:solidFill>
              </a:rPr>
              <a:t>www.dr-chuck.com</a:t>
            </a:r>
            <a:r>
              <a:rPr lang="en-US" sz="1400" dirty="0">
                <a:solidFill>
                  <a:schemeClr val="bg1"/>
                </a:solidFill>
              </a:rPr>
              <a:t>) as part of </a:t>
            </a:r>
            <a:r>
              <a:rPr lang="en-US" sz="1400" dirty="0" smtClean="0">
                <a:solidFill>
                  <a:schemeClr val="bg1"/>
                </a:solidFill>
              </a:rPr>
              <a:t>www.pg4e.com </a:t>
            </a:r>
            <a:r>
              <a:rPr lang="en-US" sz="1400" dirty="0">
                <a:solidFill>
                  <a:schemeClr val="bg1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Initial Development: Charles Severance, University of Michigan School of Information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rgbClr val="FFCC66"/>
                </a:solidFill>
              </a:rPr>
              <a:t>Insert new Contributors and Translators here including names and dates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7449" y="1100137"/>
            <a:ext cx="54864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CC66"/>
                </a:solidFill>
              </a:rPr>
              <a:t>Continue new Contributors and Translators here</a:t>
            </a:r>
            <a:endParaRPr lang="en-US" sz="1400" dirty="0">
              <a:solidFill>
                <a:srgbClr val="FFCC66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15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Text Functions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Clause Operators</a:t>
            </a:r>
          </a:p>
          <a:p>
            <a:pPr lvl="1"/>
            <a:r>
              <a:rPr lang="en-US" dirty="0" smtClean="0"/>
              <a:t>LIKE / ILIKE / NOT LIKE / NOT ILIKE</a:t>
            </a:r>
          </a:p>
          <a:p>
            <a:pPr lvl="1"/>
            <a:r>
              <a:rPr lang="en-US" dirty="0" smtClean="0"/>
              <a:t>SIMILAR TO/ NOT SIMILAR TO (cover later as regular expressions)</a:t>
            </a:r>
          </a:p>
          <a:p>
            <a:pPr lvl="1"/>
            <a:r>
              <a:rPr lang="en-US" b="1" dirty="0" smtClean="0"/>
              <a:t>= &gt; &lt; &gt;= &lt;= BETWEEN IN</a:t>
            </a:r>
          </a:p>
          <a:p>
            <a:r>
              <a:rPr lang="en-US" dirty="0" smtClean="0"/>
              <a:t>Manipulate SELECT Results / WHERE clause</a:t>
            </a:r>
          </a:p>
          <a:p>
            <a:pPr lvl="1"/>
            <a:r>
              <a:rPr lang="en-US" dirty="0" smtClean="0"/>
              <a:t>lower(), upper()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71633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65709" y="5436205"/>
            <a:ext cx="5695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www.postgresql.org</a:t>
            </a:r>
            <a:r>
              <a:rPr lang="en-US" dirty="0"/>
              <a:t>/docs/11/functions-</a:t>
            </a:r>
            <a:r>
              <a:rPr lang="en-US" dirty="0" err="1"/>
              <a:t>string.html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709" y="330559"/>
            <a:ext cx="8706138" cy="489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074205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a-template2" id="{A5222451-D2E8-1345-B250-8BD4DE6F57C6}" vid="{3BD9F12F-203D-B040-A3EA-DED88FB9D0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6897</TotalTime>
  <Words>3518</Words>
  <Application>Microsoft Macintosh PowerPoint</Application>
  <PresentationFormat>Widescreen</PresentationFormat>
  <Paragraphs>811</Paragraphs>
  <Slides>79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91" baseType="lpstr">
      <vt:lpstr>Arial Black</vt:lpstr>
      <vt:lpstr>Arial Regular</vt:lpstr>
      <vt:lpstr>Cabin</vt:lpstr>
      <vt:lpstr>Calibri</vt:lpstr>
      <vt:lpstr>Courier</vt:lpstr>
      <vt:lpstr>Courier New</vt:lpstr>
      <vt:lpstr>Mangal</vt:lpstr>
      <vt:lpstr>Verdana</vt:lpstr>
      <vt:lpstr>Verdana Regular</vt:lpstr>
      <vt:lpstr>Wingdings</vt:lpstr>
      <vt:lpstr>Arial</vt:lpstr>
      <vt:lpstr>verdana-degrees1</vt:lpstr>
      <vt:lpstr>Text in Databases  Charles Severance www.pg4e.com/lectures/04-Text.sql</vt:lpstr>
      <vt:lpstr>Generating Test Data</vt:lpstr>
      <vt:lpstr>Exploring performance</vt:lpstr>
      <vt:lpstr>Generating lots of Random Data</vt:lpstr>
      <vt:lpstr>PowerPoint Presentation</vt:lpstr>
      <vt:lpstr>PowerPoint Presentation</vt:lpstr>
      <vt:lpstr>Text Functions</vt:lpstr>
      <vt:lpstr>Many Text Functions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Text Functions</vt:lpstr>
      <vt:lpstr>Moar Text Functions</vt:lpstr>
      <vt:lpstr>B-Tree Index performance</vt:lpstr>
      <vt:lpstr>PowerPoint Presentation</vt:lpstr>
      <vt:lpstr>PowerPoint Presentation</vt:lpstr>
      <vt:lpstr>Character Sets https://www.py4e.com/lessons/network</vt:lpstr>
      <vt:lpstr>ASCII</vt:lpstr>
      <vt:lpstr>Representing Simple Strings</vt:lpstr>
      <vt:lpstr>PowerPoint Presentation</vt:lpstr>
      <vt:lpstr>Beyond 127…</vt:lpstr>
      <vt:lpstr>Overlapping character sets</vt:lpstr>
      <vt:lpstr>Unicode – All Characters in One Set</vt:lpstr>
      <vt:lpstr>PowerPoint Presentation</vt:lpstr>
      <vt:lpstr>We can't afford 32 bit characters</vt:lpstr>
      <vt:lpstr>Space – the final frontier…</vt:lpstr>
      <vt:lpstr>UTF-8 Designed for Transition</vt:lpstr>
      <vt:lpstr>UTF-8 Is Dominant</vt:lpstr>
      <vt:lpstr>PowerPoint Presentation</vt:lpstr>
      <vt:lpstr>PowerPoint Presentation</vt:lpstr>
      <vt:lpstr>Character Sets In Python https://www.py4e.com/lessons/network</vt:lpstr>
      <vt:lpstr>Python 3 and Unicode</vt:lpstr>
      <vt:lpstr>PowerPoint Presentation</vt:lpstr>
      <vt:lpstr>Opening a File</vt:lpstr>
      <vt:lpstr>Reading Network Data</vt:lpstr>
      <vt:lpstr>Database Data</vt:lpstr>
      <vt:lpstr>Inside Hashes</vt:lpstr>
      <vt:lpstr>PowerPoint Presentation</vt:lpstr>
      <vt:lpstr>Uses of Hashes</vt:lpstr>
      <vt:lpstr>Good Hash Functions</vt:lpstr>
      <vt:lpstr>Special Math for Hash Computation</vt:lpstr>
      <vt:lpstr>PowerPoint Presentation</vt:lpstr>
      <vt:lpstr>The Science/Math of Hashing</vt:lpstr>
      <vt:lpstr>The "Classic" Hash - MD5</vt:lpstr>
      <vt:lpstr>SHA-256 – A Modern Hash</vt:lpstr>
      <vt:lpstr>Indexes and Performance</vt:lpstr>
      <vt:lpstr>Lets Build a Web Crawler</vt:lpstr>
      <vt:lpstr>How long is a URL?</vt:lpstr>
      <vt:lpstr>PowerPoint Presentation</vt:lpstr>
      <vt:lpstr>PowerPoint Presentation</vt:lpstr>
      <vt:lpstr>PowerPoint Presentation</vt:lpstr>
      <vt:lpstr>Hashing with a separate column</vt:lpstr>
      <vt:lpstr>Index Strategies</vt:lpstr>
      <vt:lpstr>PostgreSQL Index Types</vt:lpstr>
      <vt:lpstr>PowerPoint Presentation</vt:lpstr>
      <vt:lpstr>Hash Versus B-Tree</vt:lpstr>
      <vt:lpstr>Regular Expressions https://www.py4e.com/lessons/regex</vt:lpstr>
      <vt:lpstr>Regular Expressions</vt:lpstr>
      <vt:lpstr>Understanding Regular Expressions</vt:lpstr>
      <vt:lpstr>There is an XKCD for Everything</vt:lpstr>
      <vt:lpstr>Regular Expression Quick Guide</vt:lpstr>
      <vt:lpstr>PowerPoint Presentation</vt:lpstr>
      <vt:lpstr>Where Clause Operators</vt:lpstr>
      <vt:lpstr>The simplest regex is like LIKE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Multiple Matches</vt:lpstr>
      <vt:lpstr>PowerPoint Presentation</vt:lpstr>
      <vt:lpstr>PowerPoint Presentation</vt:lpstr>
      <vt:lpstr>PowerPoint Presentation</vt:lpstr>
      <vt:lpstr>DEMO Reading Email</vt:lpstr>
      <vt:lpstr>PowerPoint Presentation</vt:lpstr>
      <vt:lpstr>Summary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Severance, Charles</cp:lastModifiedBy>
  <cp:revision>198</cp:revision>
  <dcterms:created xsi:type="dcterms:W3CDTF">2019-03-20T19:59:17Z</dcterms:created>
  <dcterms:modified xsi:type="dcterms:W3CDTF">2019-06-29T14:56:44Z</dcterms:modified>
</cp:coreProperties>
</file>

<file path=docProps/thumbnail.jpeg>
</file>